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EF5CE-4E1C-42C7-BE4A-8F1B4CB7389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575C-FB4D-4EF6-8FAD-E46A655A2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33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575C-FB4D-4EF6-8FAD-E46A655A2EB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9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81D840-1804-4C39-AB7E-BA19A53F8F82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EB368B-D275-4EBC-8DFC-8BA26CB656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21/lei/L14133.htm#art96%C2%A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De acordo com a Nova Lei de Licitações nº 14.133/21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 de Propostas e Lances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88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§ 4º Após a definição da melhor proposta, se a diferença em relação à proposta classificada em segundo lugar </a:t>
            </a:r>
            <a:r>
              <a:rPr lang="pt-BR" b="1" dirty="0">
                <a:latin typeface="Bookman Old Style" pitchFamily="18" charset="0"/>
              </a:rPr>
              <a:t>for de pelo menos 5% (cinco por cento</a:t>
            </a:r>
            <a:r>
              <a:rPr lang="pt-BR" b="1" dirty="0" smtClean="0">
                <a:latin typeface="Bookman Old Style" pitchFamily="18" charset="0"/>
              </a:rPr>
              <a:t>) (ou seja, 5% ou mais),</a:t>
            </a:r>
            <a:r>
              <a:rPr lang="pt-BR" dirty="0" smtClean="0">
                <a:latin typeface="Bookman Old Style" pitchFamily="18" charset="0"/>
              </a:rPr>
              <a:t> </a:t>
            </a:r>
            <a:r>
              <a:rPr lang="pt-BR" dirty="0">
                <a:latin typeface="Bookman Old Style" pitchFamily="18" charset="0"/>
              </a:rPr>
              <a:t>a Administração poderá admitir o reinício da disputa aberta, nos termos estabelecidos no instrumento convocatório, para a definição das demais colocações.</a:t>
            </a:r>
          </a:p>
        </p:txBody>
      </p:sp>
    </p:spTree>
    <p:extLst>
      <p:ext uri="{BB962C8B-B14F-4D97-AF65-F5344CB8AC3E}">
        <p14:creationId xmlns:p14="http://schemas.microsoft.com/office/powerpoint/2010/main" val="20934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latin typeface="Bookman Old Style" pitchFamily="18" charset="0"/>
              </a:rPr>
              <a:t>§ 5º </a:t>
            </a:r>
            <a:r>
              <a:rPr lang="pt-BR" b="1" dirty="0">
                <a:latin typeface="Bookman Old Style" pitchFamily="18" charset="0"/>
              </a:rPr>
              <a:t>Nas licitações de obras ou serviços de engenharia, </a:t>
            </a:r>
            <a:r>
              <a:rPr lang="pt-BR" dirty="0">
                <a:latin typeface="Bookman Old Style" pitchFamily="18" charset="0"/>
              </a:rPr>
              <a:t>após o julgamento, </a:t>
            </a:r>
            <a:r>
              <a:rPr lang="pt-BR" u="sng" dirty="0">
                <a:latin typeface="Bookman Old Style" pitchFamily="18" charset="0"/>
              </a:rPr>
              <a:t>o licitante vencedor deverá reelaborar e apresentar à Administração, por meio eletrônico</a:t>
            </a:r>
            <a:r>
              <a:rPr lang="pt-BR" dirty="0">
                <a:latin typeface="Bookman Old Style" pitchFamily="18" charset="0"/>
              </a:rPr>
              <a:t>, </a:t>
            </a:r>
            <a:r>
              <a:rPr lang="pt-BR" b="1" dirty="0">
                <a:latin typeface="Bookman Old Style" pitchFamily="18" charset="0"/>
              </a:rPr>
              <a:t>as planilhas com indicação dos quantitativos e dos custos unitários, bem como com detalhamento das Bonificações e Despesas Indiretas (BDI) e dos Encargos Sociais (ES),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com os respectivos valores adequados ao valor final da proposta vencedora</a:t>
            </a:r>
            <a:r>
              <a:rPr lang="pt-BR" dirty="0">
                <a:latin typeface="Bookman Old Style" pitchFamily="18" charset="0"/>
              </a:rPr>
              <a:t>, admitida a utilização dos preços unitários, no caso de empreitada por preço global, empreitada integral, contratação </a:t>
            </a:r>
            <a:r>
              <a:rPr lang="pt-BR" dirty="0" err="1">
                <a:latin typeface="Bookman Old Style" pitchFamily="18" charset="0"/>
              </a:rPr>
              <a:t>semi-integrada</a:t>
            </a:r>
            <a:r>
              <a:rPr lang="pt-BR" dirty="0">
                <a:latin typeface="Bookman Old Style" pitchFamily="18" charset="0"/>
              </a:rPr>
              <a:t> e contratação integrada, exclusivamente para eventuais adequações indispensáveis no cronograma físico-financeiro e para balizar excepcional aditamento posterior do contrato.</a:t>
            </a:r>
          </a:p>
        </p:txBody>
      </p:sp>
    </p:spTree>
    <p:extLst>
      <p:ext uri="{BB962C8B-B14F-4D97-AF65-F5344CB8AC3E}">
        <p14:creationId xmlns:p14="http://schemas.microsoft.com/office/powerpoint/2010/main" val="25906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Lance mínimo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57. O edital de licitação poderá </a:t>
            </a:r>
            <a:r>
              <a:rPr lang="pt-BR" b="1" dirty="0">
                <a:latin typeface="Bookman Old Style" pitchFamily="18" charset="0"/>
              </a:rPr>
              <a:t>estabelecer intervalo mínimo de diferença de valores entre os lances</a:t>
            </a:r>
            <a:r>
              <a:rPr lang="pt-BR" dirty="0">
                <a:latin typeface="Bookman Old Style" pitchFamily="18" charset="0"/>
              </a:rPr>
              <a:t>, que incidirá tanto em relação aos lances intermediários quanto em relação à proposta que cobrir a melhor oferta.</a:t>
            </a:r>
          </a:p>
        </p:txBody>
      </p:sp>
    </p:spTree>
    <p:extLst>
      <p:ext uri="{BB962C8B-B14F-4D97-AF65-F5344CB8AC3E}">
        <p14:creationId xmlns:p14="http://schemas.microsoft.com/office/powerpoint/2010/main" val="17134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58. Poderá ser exigida, no momento da apresentação da proposta, a comprovação do recolhimento de quantia a título </a:t>
            </a:r>
            <a:r>
              <a:rPr lang="pt-BR" b="1" dirty="0">
                <a:latin typeface="Bookman Old Style" pitchFamily="18" charset="0"/>
              </a:rPr>
              <a:t>de garantia de proposta</a:t>
            </a:r>
            <a:r>
              <a:rPr lang="pt-BR" dirty="0">
                <a:latin typeface="Bookman Old Style" pitchFamily="18" charset="0"/>
              </a:rPr>
              <a:t>, como requisito de </a:t>
            </a:r>
            <a:r>
              <a:rPr lang="pt-BR" dirty="0" err="1">
                <a:latin typeface="Bookman Old Style" pitchFamily="18" charset="0"/>
              </a:rPr>
              <a:t>pré</a:t>
            </a:r>
            <a:r>
              <a:rPr lang="pt-BR" dirty="0">
                <a:latin typeface="Bookman Old Style" pitchFamily="18" charset="0"/>
              </a:rPr>
              <a:t>-habilitação.</a:t>
            </a:r>
          </a:p>
          <a:p>
            <a:r>
              <a:rPr lang="pt-BR" dirty="0">
                <a:latin typeface="Bookman Old Style" pitchFamily="18" charset="0"/>
              </a:rPr>
              <a:t>§ 1º A garantia de proposta </a:t>
            </a:r>
            <a:r>
              <a:rPr lang="pt-BR" b="1" dirty="0">
                <a:latin typeface="Bookman Old Style" pitchFamily="18" charset="0"/>
              </a:rPr>
              <a:t>não poderá ser superior a 1%</a:t>
            </a:r>
            <a:r>
              <a:rPr lang="pt-BR" dirty="0">
                <a:latin typeface="Bookman Old Style" pitchFamily="18" charset="0"/>
              </a:rPr>
              <a:t> (um por cento) do valor estimado para a contratação.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1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ookman Old Style" pitchFamily="18" charset="0"/>
              </a:rPr>
              <a:t>§ 2º </a:t>
            </a:r>
            <a:r>
              <a:rPr lang="pt-BR" b="1" dirty="0">
                <a:latin typeface="Bookman Old Style" pitchFamily="18" charset="0"/>
              </a:rPr>
              <a:t>A garantia de proposta </a:t>
            </a:r>
            <a:r>
              <a:rPr lang="pt-BR" dirty="0">
                <a:latin typeface="Bookman Old Style" pitchFamily="18" charset="0"/>
              </a:rPr>
              <a:t>será devolvida aos licitantes no prazo de 10 (dez) dias úteis, contado da assinatura do contrato ou da data em que for declarada fracassada a licitação</a:t>
            </a:r>
            <a:r>
              <a:rPr lang="pt-BR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§ 3º Implicará execução do valor integral da garantia de proposta a recusa em assinar o contrato ou a não apresentação dos documentos para a contratação.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3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§ </a:t>
            </a:r>
            <a:r>
              <a:rPr lang="pt-BR" dirty="0"/>
              <a:t>4º A garantia de proposta poderá ser prestada nas modalidades de que trata o </a:t>
            </a:r>
            <a:r>
              <a:rPr lang="pt-BR" dirty="0">
                <a:hlinkClick r:id="rId2"/>
              </a:rPr>
              <a:t>§ 1º do art. 96 desta Lei</a:t>
            </a:r>
            <a:r>
              <a:rPr lang="pt-BR" dirty="0" smtClean="0"/>
              <a:t>. (modalidades de </a:t>
            </a:r>
            <a:r>
              <a:rPr lang="pt-BR" smtClean="0"/>
              <a:t>garantia)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3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55. </a:t>
            </a:r>
            <a:r>
              <a:rPr lang="pt-BR" b="1" dirty="0">
                <a:latin typeface="Bookman Old Style" pitchFamily="18" charset="0"/>
              </a:rPr>
              <a:t>Os prazos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mínimos</a:t>
            </a:r>
            <a:r>
              <a:rPr lang="pt-BR" b="1" dirty="0">
                <a:latin typeface="Bookman Old Style" pitchFamily="18" charset="0"/>
              </a:rPr>
              <a:t> para apresentação de propostas e lances</a:t>
            </a:r>
            <a:r>
              <a:rPr lang="pt-BR" dirty="0">
                <a:latin typeface="Bookman Old Style" pitchFamily="18" charset="0"/>
              </a:rPr>
              <a:t>, contados a partir da data de divulgação do edital de licitação, são de:</a:t>
            </a:r>
          </a:p>
          <a:p>
            <a:r>
              <a:rPr lang="pt-BR" dirty="0">
                <a:latin typeface="Bookman Old Style" pitchFamily="18" charset="0"/>
              </a:rPr>
              <a:t>I - </a:t>
            </a:r>
            <a:r>
              <a:rPr lang="pt-BR" b="1" u="sng" dirty="0">
                <a:latin typeface="Bookman Old Style" pitchFamily="18" charset="0"/>
              </a:rPr>
              <a:t>para aquisição de bens</a:t>
            </a:r>
            <a:r>
              <a:rPr lang="pt-BR" dirty="0">
                <a:latin typeface="Bookman Old Style" pitchFamily="18" charset="0"/>
              </a:rPr>
              <a:t>:</a:t>
            </a:r>
          </a:p>
          <a:p>
            <a:r>
              <a:rPr lang="pt-BR" dirty="0">
                <a:latin typeface="Bookman Old Style" pitchFamily="18" charset="0"/>
              </a:rPr>
              <a:t>a) </a:t>
            </a:r>
            <a:r>
              <a:rPr lang="pt-BR" b="1" dirty="0">
                <a:latin typeface="Bookman Old Style" pitchFamily="18" charset="0"/>
              </a:rPr>
              <a:t>8 (oito) dias úteis</a:t>
            </a:r>
            <a:r>
              <a:rPr lang="pt-BR" dirty="0">
                <a:latin typeface="Bookman Old Style" pitchFamily="18" charset="0"/>
              </a:rPr>
              <a:t>, quando adotados os critérios de julgamento de </a:t>
            </a:r>
            <a:r>
              <a:rPr lang="pt-BR" u="sng" dirty="0">
                <a:latin typeface="Bookman Old Style" pitchFamily="18" charset="0"/>
              </a:rPr>
              <a:t>menor preço ou de maior desconto;</a:t>
            </a:r>
          </a:p>
          <a:p>
            <a:r>
              <a:rPr lang="pt-BR" strike="sngStrike" dirty="0">
                <a:latin typeface="Bookman Old Style" pitchFamily="18" charset="0"/>
              </a:rPr>
              <a:t>b) </a:t>
            </a:r>
            <a:r>
              <a:rPr lang="pt-BR" b="1" strike="sngStrike" dirty="0">
                <a:latin typeface="Bookman Old Style" pitchFamily="18" charset="0"/>
              </a:rPr>
              <a:t>15 (quinze) dias úteis</a:t>
            </a:r>
            <a:r>
              <a:rPr lang="pt-BR" strike="sngStrike" dirty="0">
                <a:latin typeface="Bookman Old Style" pitchFamily="18" charset="0"/>
              </a:rPr>
              <a:t>, </a:t>
            </a:r>
            <a:r>
              <a:rPr lang="pt-BR" u="sng" strike="sngStrike" dirty="0">
                <a:latin typeface="Bookman Old Style" pitchFamily="18" charset="0"/>
              </a:rPr>
              <a:t>nas hipóteses não abrangidas pela alínea “a” deste inciso</a:t>
            </a:r>
            <a:r>
              <a:rPr lang="pt-BR" strike="sngStrike" dirty="0">
                <a:latin typeface="Bookman Old Style" pitchFamily="18" charset="0"/>
              </a:rPr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008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Bookman Old Style" pitchFamily="18" charset="0"/>
              </a:rPr>
              <a:t>II - </a:t>
            </a:r>
            <a:r>
              <a:rPr lang="pt-BR" b="1" u="sng" dirty="0">
                <a:latin typeface="Bookman Old Style" pitchFamily="18" charset="0"/>
              </a:rPr>
              <a:t>no caso de serviços e obras:</a:t>
            </a:r>
          </a:p>
          <a:p>
            <a:r>
              <a:rPr lang="pt-BR" dirty="0">
                <a:latin typeface="Bookman Old Style" pitchFamily="18" charset="0"/>
              </a:rPr>
              <a:t>a) </a:t>
            </a:r>
            <a:r>
              <a:rPr lang="pt-BR" b="1" dirty="0">
                <a:latin typeface="Bookman Old Style" pitchFamily="18" charset="0"/>
              </a:rPr>
              <a:t>10 (dez) dias úteis,</a:t>
            </a:r>
            <a:r>
              <a:rPr lang="pt-BR" dirty="0">
                <a:latin typeface="Bookman Old Style" pitchFamily="18" charset="0"/>
              </a:rPr>
              <a:t> quando adotados os critérios de julgamento de </a:t>
            </a:r>
            <a:r>
              <a:rPr lang="pt-BR" b="1" dirty="0">
                <a:latin typeface="Bookman Old Style" pitchFamily="18" charset="0"/>
              </a:rPr>
              <a:t>menor preço ou de maior desconto</a:t>
            </a:r>
            <a:r>
              <a:rPr lang="pt-BR" u="sng" dirty="0">
                <a:latin typeface="Bookman Old Style" pitchFamily="18" charset="0"/>
              </a:rPr>
              <a:t>,</a:t>
            </a:r>
            <a:r>
              <a:rPr lang="pt-BR" dirty="0">
                <a:latin typeface="Bookman Old Style" pitchFamily="18" charset="0"/>
              </a:rPr>
              <a:t> no caso de </a:t>
            </a:r>
            <a:r>
              <a:rPr lang="pt-BR" u="sng" dirty="0">
                <a:latin typeface="Bookman Old Style" pitchFamily="18" charset="0"/>
              </a:rPr>
              <a:t>serviços comuns e de obras e serviços comuns de engenharia;</a:t>
            </a:r>
          </a:p>
          <a:p>
            <a:r>
              <a:rPr lang="pt-BR" dirty="0">
                <a:latin typeface="Bookman Old Style" pitchFamily="18" charset="0"/>
              </a:rPr>
              <a:t>b) </a:t>
            </a:r>
            <a:r>
              <a:rPr lang="pt-BR" b="1" dirty="0">
                <a:latin typeface="Bookman Old Style" pitchFamily="18" charset="0"/>
              </a:rPr>
              <a:t>25 (vinte e cinco) dias úteis</a:t>
            </a:r>
            <a:r>
              <a:rPr lang="pt-BR" dirty="0">
                <a:latin typeface="Bookman Old Style" pitchFamily="18" charset="0"/>
              </a:rPr>
              <a:t>, quando adotados os critérios de julgamento de </a:t>
            </a:r>
            <a:r>
              <a:rPr lang="pt-BR" b="1" dirty="0">
                <a:latin typeface="Bookman Old Style" pitchFamily="18" charset="0"/>
              </a:rPr>
              <a:t>menor preço ou de maior desconto</a:t>
            </a:r>
            <a:r>
              <a:rPr lang="pt-BR" dirty="0">
                <a:latin typeface="Bookman Old Style" pitchFamily="18" charset="0"/>
              </a:rPr>
              <a:t>, no caso de </a:t>
            </a:r>
            <a:r>
              <a:rPr lang="pt-BR" u="sng" dirty="0">
                <a:latin typeface="Bookman Old Style" pitchFamily="18" charset="0"/>
              </a:rPr>
              <a:t>serviços especiais e de obras e serviços especiais de engenharia</a:t>
            </a:r>
            <a:r>
              <a:rPr lang="pt-BR" dirty="0">
                <a:latin typeface="Bookman Old Style" pitchFamily="18" charset="0"/>
              </a:rPr>
              <a:t>;</a:t>
            </a:r>
          </a:p>
          <a:p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c) </a:t>
            </a:r>
            <a:r>
              <a:rPr lang="pt-BR" b="1" dirty="0">
                <a:latin typeface="Bookman Old Style" pitchFamily="18" charset="0"/>
              </a:rPr>
              <a:t>60 (sessenta) dias úteis</a:t>
            </a:r>
            <a:r>
              <a:rPr lang="pt-BR" dirty="0">
                <a:latin typeface="Bookman Old Style" pitchFamily="18" charset="0"/>
              </a:rPr>
              <a:t>, quando o regime de execução for de </a:t>
            </a:r>
            <a:r>
              <a:rPr lang="pt-BR" b="1" dirty="0">
                <a:latin typeface="Bookman Old Style" pitchFamily="18" charset="0"/>
              </a:rPr>
              <a:t>contratação integrada;</a:t>
            </a:r>
          </a:p>
          <a:p>
            <a:r>
              <a:rPr lang="pt-BR" dirty="0">
                <a:latin typeface="Bookman Old Style" pitchFamily="18" charset="0"/>
              </a:rPr>
              <a:t>d) </a:t>
            </a:r>
            <a:r>
              <a:rPr lang="pt-BR" b="1" dirty="0">
                <a:latin typeface="Bookman Old Style" pitchFamily="18" charset="0"/>
              </a:rPr>
              <a:t>35 (trinta e cinco) dias úteis</a:t>
            </a:r>
            <a:r>
              <a:rPr lang="pt-BR" dirty="0">
                <a:latin typeface="Bookman Old Style" pitchFamily="18" charset="0"/>
              </a:rPr>
              <a:t>, quando o regime de execução for o </a:t>
            </a:r>
            <a:r>
              <a:rPr lang="pt-BR" b="1" dirty="0">
                <a:latin typeface="Bookman Old Style" pitchFamily="18" charset="0"/>
              </a:rPr>
              <a:t>de contratação </a:t>
            </a:r>
            <a:r>
              <a:rPr lang="pt-BR" b="1" dirty="0" err="1">
                <a:latin typeface="Bookman Old Style" pitchFamily="18" charset="0"/>
              </a:rPr>
              <a:t>semi-integrada</a:t>
            </a:r>
            <a:r>
              <a:rPr lang="pt-BR" dirty="0">
                <a:latin typeface="Bookman Old Style" pitchFamily="18" charset="0"/>
              </a:rPr>
              <a:t> ou nas hipóteses não abrangidas pelas alíneas “a”, “b” e “c” deste inciso;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III - para licitação em que se adote o critério de julgamento de </a:t>
            </a:r>
            <a:r>
              <a:rPr lang="pt-BR" b="1" dirty="0">
                <a:latin typeface="Bookman Old Style" pitchFamily="18" charset="0"/>
              </a:rPr>
              <a:t>maior lance</a:t>
            </a:r>
            <a:r>
              <a:rPr lang="pt-BR" dirty="0">
                <a:latin typeface="Bookman Old Style" pitchFamily="18" charset="0"/>
              </a:rPr>
              <a:t>, 15 (quinze) dias úteis;</a:t>
            </a: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IV - para licitação em que se adote o critério de julgamento de </a:t>
            </a:r>
            <a:r>
              <a:rPr lang="pt-BR" b="1" dirty="0">
                <a:latin typeface="Bookman Old Style" pitchFamily="18" charset="0"/>
              </a:rPr>
              <a:t>técnica e preço ou de melhor técnica ou conteúdo artístico</a:t>
            </a:r>
            <a:r>
              <a:rPr lang="pt-BR" dirty="0">
                <a:latin typeface="Bookman Old Style" pitchFamily="18" charset="0"/>
              </a:rPr>
              <a:t>, 35 (trinta e cinco) dias úteis.</a:t>
            </a:r>
          </a:p>
        </p:txBody>
      </p:sp>
    </p:spTree>
    <p:extLst>
      <p:ext uri="{BB962C8B-B14F-4D97-AF65-F5344CB8AC3E}">
        <p14:creationId xmlns:p14="http://schemas.microsoft.com/office/powerpoint/2010/main" val="28000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Bookman Old Style" pitchFamily="18" charset="0"/>
              </a:rPr>
              <a:t>§ 1º Eventuais modificações no edital implicarão nova divulgação na mesma forma de sua divulgação inicial, além do cumprimento dos mesmos prazos dos atos e procedimentos originais, exceto quando a alteração não comprometer a formulação das propostas.</a:t>
            </a:r>
          </a:p>
          <a:p>
            <a:r>
              <a:rPr lang="pt-BR" dirty="0">
                <a:latin typeface="Bookman Old Style" pitchFamily="18" charset="0"/>
              </a:rPr>
              <a:t>§ 2º Os prazos previstos neste artigo poderão, mediante decisão fundamentada, ser </a:t>
            </a:r>
            <a:r>
              <a:rPr lang="pt-BR" b="1" dirty="0">
                <a:latin typeface="Bookman Old Style" pitchFamily="18" charset="0"/>
              </a:rPr>
              <a:t>reduzidos até a metade nas licitações realizadas </a:t>
            </a:r>
            <a:r>
              <a:rPr lang="pt-BR" dirty="0">
                <a:latin typeface="Bookman Old Style" pitchFamily="18" charset="0"/>
              </a:rPr>
              <a:t>pelo Ministério da Saúde, no âmbito do Sistema Único de Saúde (SUS).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0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de disputa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56. O modo de disputa poderá ser, isolada ou conjuntamente:</a:t>
            </a:r>
          </a:p>
          <a:p>
            <a:r>
              <a:rPr lang="pt-BR" dirty="0">
                <a:latin typeface="Bookman Old Style" pitchFamily="18" charset="0"/>
              </a:rPr>
              <a:t>I - aberto, hipótese em que os licitantes apresentarão suas propostas por meio de lances públicos e sucessivos, crescentes ou decrescentes;</a:t>
            </a:r>
          </a:p>
          <a:p>
            <a:r>
              <a:rPr lang="pt-BR" dirty="0">
                <a:latin typeface="Bookman Old Style" pitchFamily="18" charset="0"/>
              </a:rPr>
              <a:t>II - fechado, hipótese em que as propostas permanecerão em sigilo até a data e hora designadas para sua divulgação.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0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§ 1º A utilização isolada do </a:t>
            </a:r>
            <a:r>
              <a:rPr lang="pt-BR" b="1" dirty="0">
                <a:latin typeface="Bookman Old Style" pitchFamily="18" charset="0"/>
              </a:rPr>
              <a:t>modo de disputa fechado </a:t>
            </a:r>
            <a:r>
              <a:rPr lang="pt-BR" u="sng" dirty="0">
                <a:latin typeface="Bookman Old Style" pitchFamily="18" charset="0"/>
              </a:rPr>
              <a:t>será vedada quando adotados os critérios de julgamento de menor preço ou de maior desconto</a:t>
            </a:r>
            <a:r>
              <a:rPr lang="pt-BR" u="sng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§ 2º A utilização do </a:t>
            </a:r>
            <a:r>
              <a:rPr lang="pt-BR" b="1" dirty="0">
                <a:latin typeface="Bookman Old Style" pitchFamily="18" charset="0"/>
              </a:rPr>
              <a:t>modo de disputa aberto </a:t>
            </a:r>
            <a:r>
              <a:rPr lang="pt-BR" u="sng" dirty="0">
                <a:latin typeface="Bookman Old Style" pitchFamily="18" charset="0"/>
              </a:rPr>
              <a:t>será vedada quando adotado o critério de julgamento de técnica e preço.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03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§ 3º Serão considerados </a:t>
            </a:r>
            <a:r>
              <a:rPr lang="pt-BR" b="1" dirty="0">
                <a:latin typeface="Bookman Old Style" pitchFamily="18" charset="0"/>
              </a:rPr>
              <a:t>intermediários os lances:</a:t>
            </a:r>
          </a:p>
          <a:p>
            <a:r>
              <a:rPr lang="pt-BR" dirty="0">
                <a:latin typeface="Bookman Old Style" pitchFamily="18" charset="0"/>
              </a:rPr>
              <a:t>I - iguais ou inferiores ao maior já ofertado, quando adotado o critério de julgamento de maior lance;</a:t>
            </a:r>
          </a:p>
          <a:p>
            <a:r>
              <a:rPr lang="pt-BR" dirty="0">
                <a:latin typeface="Bookman Old Style" pitchFamily="18" charset="0"/>
              </a:rPr>
              <a:t>II - iguais ou superiores ao menor já ofertado, quando adotados os demais critérios de julgamento.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03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21571</TotalTime>
  <Words>884</Words>
  <Application>Microsoft Office PowerPoint</Application>
  <PresentationFormat>Apresentação na tela (4:3)</PresentationFormat>
  <Paragraphs>37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Bookman Old Style</vt:lpstr>
      <vt:lpstr>Calibri</vt:lpstr>
      <vt:lpstr>Franklin Gothic Book</vt:lpstr>
      <vt:lpstr>Perpetua</vt:lpstr>
      <vt:lpstr>Wingdings 2</vt:lpstr>
      <vt:lpstr>Capital Próprio</vt:lpstr>
      <vt:lpstr>Apresentação de Propostas e Lances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Modos de disputa</vt:lpstr>
      <vt:lpstr>Apresentação do PowerPoint</vt:lpstr>
      <vt:lpstr>Apresentação do PowerPoint</vt:lpstr>
      <vt:lpstr>Apresentação do PowerPoint</vt:lpstr>
      <vt:lpstr>Apresentação do PowerPoint</vt:lpstr>
      <vt:lpstr>Lance mínimo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Propostas e Lances</dc:title>
  <dc:creator>Antonio Noronha</dc:creator>
  <cp:lastModifiedBy>Antônio Noronha</cp:lastModifiedBy>
  <cp:revision>11</cp:revision>
  <dcterms:created xsi:type="dcterms:W3CDTF">2021-05-03T21:08:14Z</dcterms:created>
  <dcterms:modified xsi:type="dcterms:W3CDTF">2023-02-17T11:35:38Z</dcterms:modified>
</cp:coreProperties>
</file>