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449" r:id="rId3"/>
    <p:sldId id="450" r:id="rId4"/>
    <p:sldId id="451" r:id="rId5"/>
    <p:sldId id="452" r:id="rId6"/>
    <p:sldId id="453" r:id="rId7"/>
    <p:sldId id="454" r:id="rId8"/>
    <p:sldId id="455" r:id="rId9"/>
    <p:sldId id="456" r:id="rId10"/>
    <p:sldId id="457" r:id="rId11"/>
    <p:sldId id="458" r:id="rId12"/>
    <p:sldId id="459" r:id="rId13"/>
    <p:sldId id="460" r:id="rId14"/>
    <p:sldId id="461" r:id="rId15"/>
    <p:sldId id="257" r:id="rId16"/>
    <p:sldId id="258" r:id="rId17"/>
    <p:sldId id="259" r:id="rId18"/>
    <p:sldId id="260" r:id="rId19"/>
    <p:sldId id="261" r:id="rId20"/>
    <p:sldId id="262" r:id="rId21"/>
    <p:sldId id="263" r:id="rId22"/>
    <p:sldId id="265" r:id="rId23"/>
    <p:sldId id="266" r:id="rId24"/>
    <p:sldId id="267" r:id="rId25"/>
    <p:sldId id="264" r:id="rId26"/>
    <p:sldId id="268" r:id="rId27"/>
    <p:sldId id="269" r:id="rId28"/>
    <p:sldId id="270" r:id="rId29"/>
    <p:sldId id="271" r:id="rId30"/>
    <p:sldId id="272" r:id="rId31"/>
    <p:sldId id="273" r:id="rId32"/>
    <p:sldId id="274" r:id="rId33"/>
    <p:sldId id="275" r:id="rId34"/>
    <p:sldId id="276" r:id="rId35"/>
    <p:sldId id="277" r:id="rId36"/>
    <p:sldId id="278" r:id="rId37"/>
    <p:sldId id="279" r:id="rId38"/>
    <p:sldId id="280" r:id="rId39"/>
    <p:sldId id="281" r:id="rId40"/>
    <p:sldId id="282" r:id="rId41"/>
    <p:sldId id="283" r:id="rId42"/>
    <p:sldId id="284" r:id="rId43"/>
    <p:sldId id="285" r:id="rId44"/>
    <p:sldId id="286" r:id="rId45"/>
    <p:sldId id="287" r:id="rId46"/>
    <p:sldId id="288" r:id="rId47"/>
    <p:sldId id="289" r:id="rId48"/>
    <p:sldId id="290" r:id="rId49"/>
    <p:sldId id="291" r:id="rId50"/>
    <p:sldId id="293" r:id="rId51"/>
    <p:sldId id="294" r:id="rId52"/>
    <p:sldId id="295" r:id="rId53"/>
    <p:sldId id="296" r:id="rId54"/>
    <p:sldId id="292" r:id="rId55"/>
    <p:sldId id="297" r:id="rId56"/>
    <p:sldId id="298" r:id="rId57"/>
    <p:sldId id="299" r:id="rId58"/>
    <p:sldId id="300" r:id="rId59"/>
    <p:sldId id="302" r:id="rId60"/>
    <p:sldId id="303" r:id="rId61"/>
    <p:sldId id="304" r:id="rId62"/>
    <p:sldId id="305" r:id="rId63"/>
    <p:sldId id="306" r:id="rId64"/>
    <p:sldId id="307" r:id="rId65"/>
    <p:sldId id="308" r:id="rId66"/>
    <p:sldId id="309" r:id="rId67"/>
    <p:sldId id="310" r:id="rId68"/>
    <p:sldId id="311" r:id="rId69"/>
    <p:sldId id="312" r:id="rId70"/>
    <p:sldId id="313" r:id="rId71"/>
    <p:sldId id="493" r:id="rId72"/>
    <p:sldId id="314" r:id="rId73"/>
    <p:sldId id="315" r:id="rId74"/>
    <p:sldId id="316" r:id="rId75"/>
    <p:sldId id="440" r:id="rId76"/>
    <p:sldId id="441" r:id="rId77"/>
    <p:sldId id="442" r:id="rId78"/>
    <p:sldId id="443" r:id="rId79"/>
    <p:sldId id="439" r:id="rId80"/>
    <p:sldId id="317" r:id="rId81"/>
    <p:sldId id="494" r:id="rId82"/>
    <p:sldId id="318" r:id="rId83"/>
    <p:sldId id="319" r:id="rId84"/>
    <p:sldId id="320" r:id="rId85"/>
    <p:sldId id="495" r:id="rId86"/>
    <p:sldId id="321" r:id="rId87"/>
    <p:sldId id="322" r:id="rId88"/>
    <p:sldId id="323" r:id="rId89"/>
    <p:sldId id="496" r:id="rId90"/>
    <p:sldId id="324" r:id="rId91"/>
    <p:sldId id="497" r:id="rId92"/>
    <p:sldId id="325" r:id="rId93"/>
    <p:sldId id="326" r:id="rId94"/>
    <p:sldId id="462" r:id="rId95"/>
    <p:sldId id="463" r:id="rId96"/>
    <p:sldId id="327" r:id="rId97"/>
    <p:sldId id="328" r:id="rId98"/>
    <p:sldId id="464" r:id="rId99"/>
    <p:sldId id="465" r:id="rId100"/>
    <p:sldId id="466" r:id="rId101"/>
    <p:sldId id="467" r:id="rId102"/>
    <p:sldId id="468" r:id="rId103"/>
    <p:sldId id="469" r:id="rId104"/>
    <p:sldId id="470" r:id="rId105"/>
    <p:sldId id="471" r:id="rId106"/>
    <p:sldId id="472" r:id="rId107"/>
    <p:sldId id="473" r:id="rId108"/>
    <p:sldId id="474" r:id="rId109"/>
    <p:sldId id="475" r:id="rId110"/>
    <p:sldId id="476" r:id="rId111"/>
    <p:sldId id="477" r:id="rId112"/>
    <p:sldId id="478" r:id="rId113"/>
    <p:sldId id="479" r:id="rId114"/>
    <p:sldId id="480" r:id="rId115"/>
    <p:sldId id="481" r:id="rId116"/>
    <p:sldId id="482" r:id="rId117"/>
    <p:sldId id="483" r:id="rId118"/>
    <p:sldId id="484" r:id="rId119"/>
    <p:sldId id="485" r:id="rId120"/>
    <p:sldId id="486" r:id="rId121"/>
    <p:sldId id="487" r:id="rId122"/>
    <p:sldId id="488" r:id="rId123"/>
    <p:sldId id="489" r:id="rId124"/>
    <p:sldId id="490" r:id="rId125"/>
    <p:sldId id="491" r:id="rId126"/>
    <p:sldId id="492" r:id="rId127"/>
    <p:sldId id="329" r:id="rId128"/>
    <p:sldId id="498" r:id="rId129"/>
    <p:sldId id="330" r:id="rId130"/>
    <p:sldId id="331" r:id="rId131"/>
    <p:sldId id="332" r:id="rId132"/>
    <p:sldId id="333" r:id="rId133"/>
    <p:sldId id="334" r:id="rId134"/>
    <p:sldId id="335" r:id="rId135"/>
    <p:sldId id="336" r:id="rId136"/>
    <p:sldId id="337" r:id="rId137"/>
    <p:sldId id="338" r:id="rId138"/>
    <p:sldId id="339" r:id="rId139"/>
    <p:sldId id="340" r:id="rId140"/>
    <p:sldId id="341" r:id="rId141"/>
    <p:sldId id="342" r:id="rId142"/>
    <p:sldId id="343" r:id="rId143"/>
    <p:sldId id="344" r:id="rId144"/>
    <p:sldId id="345" r:id="rId145"/>
    <p:sldId id="346" r:id="rId146"/>
    <p:sldId id="347" r:id="rId147"/>
    <p:sldId id="348" r:id="rId148"/>
    <p:sldId id="349" r:id="rId149"/>
    <p:sldId id="445" r:id="rId150"/>
    <p:sldId id="444" r:id="rId151"/>
    <p:sldId id="350" r:id="rId152"/>
    <p:sldId id="351" r:id="rId153"/>
    <p:sldId id="352" r:id="rId154"/>
    <p:sldId id="447" r:id="rId155"/>
    <p:sldId id="448" r:id="rId156"/>
    <p:sldId id="446" r:id="rId157"/>
    <p:sldId id="353" r:id="rId158"/>
    <p:sldId id="354" r:id="rId159"/>
    <p:sldId id="355" r:id="rId160"/>
    <p:sldId id="356" r:id="rId161"/>
    <p:sldId id="357" r:id="rId162"/>
    <p:sldId id="358" r:id="rId163"/>
    <p:sldId id="359" r:id="rId164"/>
    <p:sldId id="360" r:id="rId165"/>
    <p:sldId id="361" r:id="rId166"/>
    <p:sldId id="362" r:id="rId167"/>
    <p:sldId id="363" r:id="rId168"/>
    <p:sldId id="364" r:id="rId169"/>
    <p:sldId id="365" r:id="rId170"/>
    <p:sldId id="366" r:id="rId171"/>
    <p:sldId id="367" r:id="rId172"/>
    <p:sldId id="368" r:id="rId173"/>
    <p:sldId id="369" r:id="rId174"/>
    <p:sldId id="370" r:id="rId175"/>
    <p:sldId id="371" r:id="rId176"/>
    <p:sldId id="372" r:id="rId177"/>
    <p:sldId id="374" r:id="rId178"/>
    <p:sldId id="375" r:id="rId179"/>
    <p:sldId id="376" r:id="rId180"/>
    <p:sldId id="377" r:id="rId181"/>
    <p:sldId id="378" r:id="rId182"/>
    <p:sldId id="373" r:id="rId183"/>
    <p:sldId id="379" r:id="rId184"/>
    <p:sldId id="380" r:id="rId185"/>
    <p:sldId id="381" r:id="rId186"/>
    <p:sldId id="382" r:id="rId187"/>
    <p:sldId id="383" r:id="rId188"/>
    <p:sldId id="384" r:id="rId189"/>
    <p:sldId id="385" r:id="rId190"/>
    <p:sldId id="387" r:id="rId191"/>
    <p:sldId id="386" r:id="rId192"/>
    <p:sldId id="388" r:id="rId193"/>
    <p:sldId id="389" r:id="rId194"/>
    <p:sldId id="390" r:id="rId195"/>
    <p:sldId id="391" r:id="rId196"/>
    <p:sldId id="392" r:id="rId197"/>
    <p:sldId id="393" r:id="rId198"/>
    <p:sldId id="394" r:id="rId199"/>
    <p:sldId id="395" r:id="rId200"/>
    <p:sldId id="396" r:id="rId201"/>
    <p:sldId id="397" r:id="rId202"/>
    <p:sldId id="398" r:id="rId203"/>
    <p:sldId id="399" r:id="rId204"/>
    <p:sldId id="400" r:id="rId205"/>
    <p:sldId id="401" r:id="rId206"/>
    <p:sldId id="402" r:id="rId207"/>
    <p:sldId id="403" r:id="rId208"/>
    <p:sldId id="404" r:id="rId209"/>
    <p:sldId id="406" r:id="rId210"/>
    <p:sldId id="405" r:id="rId211"/>
    <p:sldId id="407" r:id="rId212"/>
    <p:sldId id="408" r:id="rId213"/>
    <p:sldId id="409" r:id="rId214"/>
    <p:sldId id="410" r:id="rId215"/>
    <p:sldId id="411" r:id="rId216"/>
    <p:sldId id="412" r:id="rId217"/>
    <p:sldId id="413" r:id="rId218"/>
    <p:sldId id="414" r:id="rId219"/>
    <p:sldId id="415" r:id="rId220"/>
    <p:sldId id="416" r:id="rId221"/>
    <p:sldId id="417" r:id="rId222"/>
    <p:sldId id="418" r:id="rId223"/>
    <p:sldId id="419" r:id="rId224"/>
    <p:sldId id="420" r:id="rId225"/>
    <p:sldId id="421" r:id="rId226"/>
    <p:sldId id="422" r:id="rId227"/>
    <p:sldId id="423" r:id="rId228"/>
    <p:sldId id="424" r:id="rId229"/>
    <p:sldId id="425" r:id="rId230"/>
    <p:sldId id="426" r:id="rId231"/>
    <p:sldId id="427" r:id="rId232"/>
    <p:sldId id="428" r:id="rId233"/>
    <p:sldId id="429" r:id="rId234"/>
    <p:sldId id="430" r:id="rId235"/>
    <p:sldId id="431" r:id="rId236"/>
    <p:sldId id="432" r:id="rId237"/>
    <p:sldId id="433" r:id="rId238"/>
    <p:sldId id="434" r:id="rId239"/>
    <p:sldId id="435" r:id="rId240"/>
    <p:sldId id="436" r:id="rId241"/>
    <p:sldId id="437" r:id="rId242"/>
    <p:sldId id="438" r:id="rId24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660"/>
  </p:normalViewPr>
  <p:slideViewPr>
    <p:cSldViewPr>
      <p:cViewPr varScale="1">
        <p:scale>
          <a:sx n="114" d="100"/>
          <a:sy n="114" d="100"/>
        </p:scale>
        <p:origin x="153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tableStyles" Target="tableStyle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viewProps" Target="viewProp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3">
        <a:schemeClr val="bg1"/>
      </p:bgRef>
    </p:bg>
    <p:spTree>
      <p:nvGrpSpPr>
        <p:cNvPr id="1" name=""/>
        <p:cNvGrpSpPr/>
        <p:nvPr/>
      </p:nvGrpSpPr>
      <p:grpSpPr>
        <a:xfrm>
          <a:off x="0" y="0"/>
          <a:ext cx="0" cy="0"/>
          <a:chOff x="0" y="0"/>
          <a:chExt cx="0" cy="0"/>
        </a:xfrm>
      </p:grpSpPr>
      <p:sp>
        <p:nvSpPr>
          <p:cNvPr id="12" name="Retângu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ângulo de cantos arredondado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ítu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p:txBody>
          <a:bodyPr/>
          <a:lstStyle/>
          <a:p>
            <a:fld id="{6356EA18-A482-4A10-B60B-74BF203CDF84}" type="datetimeFigureOut">
              <a:rPr lang="pt-BR" smtClean="0"/>
              <a:t>13/04/2023</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29" name="Espaço Reservado para Número de Slide 28"/>
          <p:cNvSpPr>
            <a:spLocks noGrp="1"/>
          </p:cNvSpPr>
          <p:nvPr>
            <p:ph type="sldNum" sz="quarter" idx="12"/>
          </p:nvPr>
        </p:nvSpPr>
        <p:spPr/>
        <p:txBody>
          <a:bodyPr lIns="0" tIns="0" rIns="0" bIns="0">
            <a:noAutofit/>
          </a:bodyPr>
          <a:lstStyle>
            <a:lvl1pPr>
              <a:defRPr sz="1400">
                <a:solidFill>
                  <a:srgbClr val="FFFFFF"/>
                </a:solidFill>
              </a:defRPr>
            </a:lvl1pPr>
          </a:lstStyle>
          <a:p>
            <a:fld id="{53ECBEC0-5362-49C2-9DD6-CAF27E7BCD47}" type="slidenum">
              <a:rPr lang="pt-BR" smtClean="0"/>
              <a:t>‹nº›</a:t>
            </a:fld>
            <a:endParaRPr lang="pt-BR"/>
          </a:p>
        </p:txBody>
      </p:sp>
      <p:sp>
        <p:nvSpPr>
          <p:cNvPr id="7" name="Retângu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t-BR" smtClean="0"/>
              <a:t>Clique para editar 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6356EA18-A482-4A10-B60B-74BF203CDF84}" type="datetimeFigureOut">
              <a:rPr lang="pt-BR" smtClean="0"/>
              <a:t>13/04/2023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3ECBEC0-5362-49C2-9DD6-CAF27E7BCD47}"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1"/>
            <a:ext cx="201168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914400" y="274640"/>
            <a:ext cx="5562600" cy="585152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6356EA18-A482-4A10-B60B-74BF203CDF84}" type="datetimeFigureOut">
              <a:rPr lang="pt-BR" smtClean="0"/>
              <a:t>13/04/2023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3ECBEC0-5362-49C2-9DD6-CAF27E7BCD47}"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4" name="Espaço Reservado para Data 3"/>
          <p:cNvSpPr>
            <a:spLocks noGrp="1"/>
          </p:cNvSpPr>
          <p:nvPr>
            <p:ph type="dt" sz="half" idx="10"/>
          </p:nvPr>
        </p:nvSpPr>
        <p:spPr/>
        <p:txBody>
          <a:bodyPr/>
          <a:lstStyle/>
          <a:p>
            <a:fld id="{6356EA18-A482-4A10-B60B-74BF203CDF84}" type="datetimeFigureOut">
              <a:rPr lang="pt-BR" smtClean="0"/>
              <a:t>13/04/2023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3ECBEC0-5362-49C2-9DD6-CAF27E7BCD47}" type="slidenum">
              <a:rPr lang="pt-BR" smtClean="0"/>
              <a:t>‹nº›</a:t>
            </a:fld>
            <a:endParaRPr lang="pt-BR"/>
          </a:p>
        </p:txBody>
      </p:sp>
      <p:sp>
        <p:nvSpPr>
          <p:cNvPr id="8" name="Espaço Reservado para Conteúdo 7"/>
          <p:cNvSpPr>
            <a:spLocks noGrp="1"/>
          </p:cNvSpPr>
          <p:nvPr>
            <p:ph sz="quarter" idx="1"/>
          </p:nvPr>
        </p:nvSpPr>
        <p:spPr>
          <a:xfrm>
            <a:off x="914400" y="1447800"/>
            <a:ext cx="7772400" cy="45720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11" name="Retângu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ângulo de cantos arredondado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p>
            <a:fld id="{6356EA18-A482-4A10-B60B-74BF203CDF84}" type="datetimeFigureOut">
              <a:rPr lang="pt-BR" smtClean="0"/>
              <a:t>13/04/2023</a:t>
            </a:fld>
            <a:endParaRPr lang="pt-BR"/>
          </a:p>
        </p:txBody>
      </p:sp>
      <p:sp>
        <p:nvSpPr>
          <p:cNvPr id="5" name="Espaço Reservado para Rodapé 4"/>
          <p:cNvSpPr>
            <a:spLocks noGrp="1"/>
          </p:cNvSpPr>
          <p:nvPr>
            <p:ph type="ftr" sz="quarter" idx="11"/>
          </p:nvPr>
        </p:nvSpPr>
        <p:spPr>
          <a:xfrm>
            <a:off x="800100" y="6172200"/>
            <a:ext cx="4000500" cy="457200"/>
          </a:xfrm>
        </p:spPr>
        <p:txBody>
          <a:bodyPr/>
          <a:lstStyle/>
          <a:p>
            <a:endParaRPr lang="pt-BR"/>
          </a:p>
        </p:txBody>
      </p:sp>
      <p:sp>
        <p:nvSpPr>
          <p:cNvPr id="7" name="Retângu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146304" y="6208776"/>
            <a:ext cx="457200" cy="457200"/>
          </a:xfrm>
        </p:spPr>
        <p:txBody>
          <a:bodyPr/>
          <a:lstStyle/>
          <a:p>
            <a:fld id="{53ECBEC0-5362-49C2-9DD6-CAF27E7BCD47}"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fld id="{6356EA18-A482-4A10-B60B-74BF203CDF84}" type="datetimeFigureOut">
              <a:rPr lang="pt-BR" smtClean="0"/>
              <a:t>13/04/2023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3ECBEC0-5362-49C2-9DD6-CAF27E7BCD47}" type="slidenum">
              <a:rPr lang="pt-BR" smtClean="0"/>
              <a:t>‹nº›</a:t>
            </a:fld>
            <a:endParaRPr lang="pt-BR"/>
          </a:p>
        </p:txBody>
      </p:sp>
      <p:sp>
        <p:nvSpPr>
          <p:cNvPr id="9" name="Espaço Reservado para Conteúdo 8"/>
          <p:cNvSpPr>
            <a:spLocks noGrp="1"/>
          </p:cNvSpPr>
          <p:nvPr>
            <p:ph sz="quarter" idx="1"/>
          </p:nvPr>
        </p:nvSpPr>
        <p:spPr>
          <a:xfrm>
            <a:off x="914400" y="1447800"/>
            <a:ext cx="3749040" cy="45720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933950" y="1447800"/>
            <a:ext cx="3749040" cy="45720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3050"/>
            <a:ext cx="7772400" cy="1143000"/>
          </a:xfrm>
        </p:spPr>
        <p:txBody>
          <a:bodyPr anchor="b" anchorCtr="0"/>
          <a:lstStyle>
            <a:lvl1pPr>
              <a:defRPr/>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7" name="Espaço Reservado para Data 6"/>
          <p:cNvSpPr>
            <a:spLocks noGrp="1"/>
          </p:cNvSpPr>
          <p:nvPr>
            <p:ph type="dt" sz="half" idx="10"/>
          </p:nvPr>
        </p:nvSpPr>
        <p:spPr/>
        <p:txBody>
          <a:bodyPr/>
          <a:lstStyle/>
          <a:p>
            <a:fld id="{6356EA18-A482-4A10-B60B-74BF203CDF84}" type="datetimeFigureOut">
              <a:rPr lang="pt-BR" smtClean="0"/>
              <a:t>13/04/2023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3ECBEC0-5362-49C2-9DD6-CAF27E7BCD47}" type="slidenum">
              <a:rPr lang="pt-BR" smtClean="0"/>
              <a:t>‹nº›</a:t>
            </a:fld>
            <a:endParaRPr lang="pt-BR"/>
          </a:p>
        </p:txBody>
      </p:sp>
      <p:sp>
        <p:nvSpPr>
          <p:cNvPr id="11" name="Espaço Reservado para Conteúdo 10"/>
          <p:cNvSpPr>
            <a:spLocks noGrp="1"/>
          </p:cNvSpPr>
          <p:nvPr>
            <p:ph sz="half" idx="2"/>
          </p:nvPr>
        </p:nvSpPr>
        <p:spPr>
          <a:xfrm>
            <a:off x="914400" y="2247900"/>
            <a:ext cx="3733800" cy="38862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half" idx="4"/>
          </p:nvPr>
        </p:nvSpPr>
        <p:spPr>
          <a:xfrm>
            <a:off x="4953000" y="2247900"/>
            <a:ext cx="3733800" cy="38862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6356EA18-A482-4A10-B60B-74BF203CDF84}" type="datetimeFigureOut">
              <a:rPr lang="pt-BR" smtClean="0"/>
              <a:t>13/04/2023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3ECBEC0-5362-49C2-9DD6-CAF27E7BCD47}"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356EA18-A482-4A10-B60B-74BF203CDF84}" type="datetimeFigureOut">
              <a:rPr lang="pt-BR" smtClean="0"/>
              <a:t>13/04/2023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3ECBEC0-5362-49C2-9DD6-CAF27E7BCD47}"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Retângu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ângulo de cantos arredondado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914400" y="273050"/>
            <a:ext cx="7772400" cy="1143000"/>
          </a:xfrm>
        </p:spPr>
        <p:txBody>
          <a:bodyPr anchor="b" anchorCtr="0"/>
          <a:lstStyle>
            <a:lvl1pPr algn="l">
              <a:buNone/>
              <a:defRPr sz="4000" b="0"/>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6356EA18-A482-4A10-B60B-74BF203CDF84}" type="datetimeFigureOut">
              <a:rPr lang="pt-BR" smtClean="0"/>
              <a:t>13/04/2023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3ECBEC0-5362-49C2-9DD6-CAF27E7BCD47}" type="slidenum">
              <a:rPr lang="pt-BR" smtClean="0"/>
              <a:t>‹nº›</a:t>
            </a:fld>
            <a:endParaRPr lang="pt-BR"/>
          </a:p>
        </p:txBody>
      </p:sp>
      <p:sp>
        <p:nvSpPr>
          <p:cNvPr id="11" name="Espaço Reservado para Conteúdo 10"/>
          <p:cNvSpPr>
            <a:spLocks noGrp="1"/>
          </p:cNvSpPr>
          <p:nvPr>
            <p:ph sz="quarter" idx="1"/>
          </p:nvPr>
        </p:nvSpPr>
        <p:spPr>
          <a:xfrm>
            <a:off x="2971800" y="1600200"/>
            <a:ext cx="5715000" cy="44958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t-BR" smtClean="0"/>
              <a:t>Clique para editar o título mestre</a:t>
            </a:r>
            <a:endParaRPr kumimoji="0" lang="en-US"/>
          </a:p>
        </p:txBody>
      </p:sp>
      <p:sp>
        <p:nvSpPr>
          <p:cNvPr id="4" name="Espaço Reservado para Tex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6356EA18-A482-4A10-B60B-74BF203CDF84}" type="datetimeFigureOut">
              <a:rPr lang="pt-BR" smtClean="0"/>
              <a:t>13/04/2023</a:t>
            </a:fld>
            <a:endParaRPr lang="pt-BR"/>
          </a:p>
        </p:txBody>
      </p:sp>
      <p:sp>
        <p:nvSpPr>
          <p:cNvPr id="6" name="Espaço Reservado para Rodapé 5"/>
          <p:cNvSpPr>
            <a:spLocks noGrp="1"/>
          </p:cNvSpPr>
          <p:nvPr>
            <p:ph type="ftr" sz="quarter" idx="11"/>
          </p:nvPr>
        </p:nvSpPr>
        <p:spPr>
          <a:xfrm>
            <a:off x="914400" y="6172200"/>
            <a:ext cx="3886200" cy="457200"/>
          </a:xfrm>
        </p:spPr>
        <p:txBody>
          <a:bodyPr/>
          <a:lstStyle/>
          <a:p>
            <a:endParaRPr lang="pt-BR"/>
          </a:p>
        </p:txBody>
      </p:sp>
      <p:sp>
        <p:nvSpPr>
          <p:cNvPr id="7" name="Espaço Reservado para Número de Slide 6"/>
          <p:cNvSpPr>
            <a:spLocks noGrp="1"/>
          </p:cNvSpPr>
          <p:nvPr>
            <p:ph type="sldNum" sz="quarter" idx="12"/>
          </p:nvPr>
        </p:nvSpPr>
        <p:spPr>
          <a:xfrm>
            <a:off x="146304" y="6208776"/>
            <a:ext cx="457200" cy="457200"/>
          </a:xfrm>
        </p:spPr>
        <p:txBody>
          <a:bodyPr/>
          <a:lstStyle/>
          <a:p>
            <a:fld id="{53ECBEC0-5362-49C2-9DD6-CAF27E7BCD47}" type="slidenum">
              <a:rPr lang="pt-BR" smtClean="0"/>
              <a:t>‹nº›</a:t>
            </a:fld>
            <a:endParaRPr lang="pt-BR"/>
          </a:p>
        </p:txBody>
      </p:sp>
      <p:sp>
        <p:nvSpPr>
          <p:cNvPr id="11" name="Retângu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ângu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ço Reservado para Imagem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t-BR" smtClean="0"/>
              <a:t>Clique no ícone para adicionar uma imagem</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ângu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ângulo de cantos arredondado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ço Reservado para Títu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356EA18-A482-4A10-B60B-74BF203CDF84}" type="datetimeFigureOut">
              <a:rPr lang="pt-BR" smtClean="0"/>
              <a:t>13/04/2023</a:t>
            </a:fld>
            <a:endParaRPr lang="pt-BR"/>
          </a:p>
        </p:txBody>
      </p:sp>
      <p:sp>
        <p:nvSpPr>
          <p:cNvPr id="3" name="Espaço Reservado para Rodapé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3ECBEC0-5362-49C2-9DD6-CAF27E7BCD47}"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www.planalto.gov.br/ccivil_03/LEIS/L8212cons.htm#art31...."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hyperlink" Target="http://www.planalto.gov.br/ccivil_03/_ato2019-2022/2021/lei/L14133.htm#art124i" TargetMode="Externa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hyperlink" Target="http://www.planalto.gov.br/ccivil_03/_ato2019-2022/2021/lei/L14133.htm#art125" TargetMode="External"/><Relationship Id="rId2" Type="http://schemas.openxmlformats.org/officeDocument/2006/relationships/hyperlink" Target="http://www.planalto.gov.br/ccivil_03/_ato2019-2022/2021/lei/L14133.htm#art124i"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hyperlink" Target="http://www.planalto.gov.br/ccivil_03/_ato2019-2022/2021/lei/L14133.htm#art107" TargetMode="Externa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3" Type="http://schemas.openxmlformats.org/officeDocument/2006/relationships/hyperlink" Target="http://www.planalto.gov.br/ccivil_03/_ato2019-2022/2021/lei/L14133.htm#art46%C2%A75" TargetMode="External"/><Relationship Id="rId2" Type="http://schemas.openxmlformats.org/officeDocument/2006/relationships/hyperlink" Target="http://www.planalto.gov.br/ccivil_03/_ato2019-2022/2021/lei/L14133.htm#art125" TargetMode="Externa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www.planalto.gov.br/ccivil_03/_ato2019-2022/2021/lei/L14133.htm#art125"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3" Type="http://schemas.openxmlformats.org/officeDocument/2006/relationships/hyperlink" Target="http://www.planalto.gov.br/ccivil_03/_ato2019-2022/2021/lei/L14133.htm#art96" TargetMode="External"/><Relationship Id="rId2" Type="http://schemas.openxmlformats.org/officeDocument/2006/relationships/hyperlink" Target="http://www.planalto.gov.br/ccivil_03/_ato2019-2022/2021/lei/L14133.htm#art124iid"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2" Type="http://schemas.openxmlformats.org/officeDocument/2006/relationships/hyperlink" Target="http://www.planalto.gov.br/ccivil_03/LEIS/L4320.htm#art63"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2" Type="http://schemas.openxmlformats.org/officeDocument/2006/relationships/hyperlink" Target="http://www.planalto.gov.br/ccivil_03/_ato2019-2022/2021/lei/L14133.htm#art147" TargetMode="External"/><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2" Type="http://schemas.openxmlformats.org/officeDocument/2006/relationships/hyperlink" Target="http://www.planalto.gov.br/ccivil_03/_Ato2011-2014/2013/Lei/L12846.htm#art5" TargetMode="Externa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2" Type="http://schemas.openxmlformats.org/officeDocument/2006/relationships/hyperlink" Target="http://www.planalto.gov.br/ccivil_03/_ato2019-2022/2021/lei/L14133.htm#art155i"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2" Type="http://schemas.openxmlformats.org/officeDocument/2006/relationships/hyperlink" Target="http://www.planalto.gov.br/ccivil_03/_ato2019-2022/2021/lei/L14133.htm#art155" TargetMode="External"/><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2" Type="http://schemas.openxmlformats.org/officeDocument/2006/relationships/hyperlink" Target="http://www.planalto.gov.br/ccivil_03/_ato2019-2022/2021/lei/L14133.htm#art155ii" TargetMode="Externa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2" Type="http://schemas.openxmlformats.org/officeDocument/2006/relationships/hyperlink" Target="http://www.planalto.gov.br/ccivil_03/_ato2019-2022/2021/lei/L14133.htm#art155viii" TargetMode="External"/><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3" Type="http://schemas.openxmlformats.org/officeDocument/2006/relationships/hyperlink" Target="http://www.planalto.gov.br/ccivil_03/_ato2019-2022/2021/lei/L14133.htm#art156iii" TargetMode="External"/><Relationship Id="rId2" Type="http://schemas.openxmlformats.org/officeDocument/2006/relationships/hyperlink" Target="http://www.planalto.gov.br/ccivil_03/_ato2019-2022/2021/lei/L14133.htm#art156ii" TargetMode="Externa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hyperlink" Target="http://www.planalto.gov.br/ccivil_03/_Ato2011-2014/2013/Lei/L12846.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2" Type="http://schemas.openxmlformats.org/officeDocument/2006/relationships/hyperlink" Target="http://www.planalto.gov.br/ccivil_03/_Ato2011-2014/2013/Lei/L12846.htm" TargetMode="External"/><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2" Type="http://schemas.openxmlformats.org/officeDocument/2006/relationships/hyperlink" Target="http://www.planalto.gov.br/ccivil_03/_ato2019-2022/2021/lei/L14133.htm#art156i" TargetMode="External"/><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3" Type="http://schemas.openxmlformats.org/officeDocument/2006/relationships/hyperlink" Target="http://www.planalto.gov.br/ccivil_03/_ato2019-2022/2021/lei/L14133.htm#art155xii" TargetMode="External"/><Relationship Id="rId2" Type="http://schemas.openxmlformats.org/officeDocument/2006/relationships/hyperlink" Target="http://www.planalto.gov.br/ccivil_03/_ato2019-2022/2021/lei/L14133.htm#art155viii" TargetMode="External"/><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2" Type="http://schemas.openxmlformats.org/officeDocument/2006/relationships/hyperlink" Target="http://www.planalto.gov.br/ccivil_03/_Ato2011-2014/2011/Lei/L12527.htm" TargetMode="External"/><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2" Type="http://schemas.openxmlformats.org/officeDocument/2006/relationships/hyperlink" Target="http://www.planalto.gov.br/ccivil_03/_ato2019-2022/2021/lei/L14133.htm#art169%C2%A73" TargetMode="External"/><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planalto.gov.br/ccivil_03/_ato2019-2022/2021/lei/L14133.htm#art135%C2%A76"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planalto.gov.br/ccivil_03/_Ato2004-2006/2004/Lei/L10.973.htm"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planalto.gov.br/ccivil_03/_ato2019-2022/2021/lei/L14133.htm#art92"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planalto.gov.br/ccivil_03/_ato2019-2022/2021/lei/L14133.htm#art96%C2%A72"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www.planalto.gov.br/ccivil_03/_ato2019-2022/2021/lei/L14133.htm#art10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www.planalto.gov.br/ccivil_03/_ato2019-2022/2021/lei/L14133.htm#art75v" TargetMode="External"/><Relationship Id="rId2" Type="http://schemas.openxmlformats.org/officeDocument/2006/relationships/hyperlink" Target="http://www.planalto.gov.br/ccivil_03/_ato2019-2022/2021/lei/L14133.htm#art75ivf" TargetMode="External"/><Relationship Id="rId1" Type="http://schemas.openxmlformats.org/officeDocument/2006/relationships/slideLayout" Target="../slideLayouts/slideLayout2.xml"/><Relationship Id="rId5" Type="http://schemas.openxmlformats.org/officeDocument/2006/relationships/hyperlink" Target="http://www.planalto.gov.br/ccivil_03/_ato2019-2022/2021/lei/L14133.htm#art75xvi" TargetMode="External"/><Relationship Id="rId4" Type="http://schemas.openxmlformats.org/officeDocument/2006/relationships/hyperlink" Target="http://www.planalto.gov.br/ccivil_03/_ato2019-2022/2021/lei/L14133.htm#art75xii"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www.planalto.gov.br/ccivil_03/_Ato2004-2006/2004/Lei/L10.973.htm#art3a" TargetMode="External"/><Relationship Id="rId2" Type="http://schemas.openxmlformats.org/officeDocument/2006/relationships/hyperlink" Target="http://www.planalto.gov.br/ccivil_03/_Ato2004-2006/2004/Lei/L10.973.htm#art3." TargetMode="External"/><Relationship Id="rId1" Type="http://schemas.openxmlformats.org/officeDocument/2006/relationships/slideLayout" Target="../slideLayouts/slideLayout2.xml"/><Relationship Id="rId6" Type="http://schemas.openxmlformats.org/officeDocument/2006/relationships/hyperlink" Target="http://www.planalto.gov.br/ccivil_03/_Ato2004-2006/2004/Lei/L10.973.htm#art20." TargetMode="External"/><Relationship Id="rId5" Type="http://schemas.openxmlformats.org/officeDocument/2006/relationships/hyperlink" Target="http://www.planalto.gov.br/ccivil_03/_Ato2004-2006/2004/Lei/L10.973.htm#art5." TargetMode="External"/><Relationship Id="rId4" Type="http://schemas.openxmlformats.org/officeDocument/2006/relationships/hyperlink" Target="http://www.planalto.gov.br/ccivil_03/_Ato2004-2006/2004/Lei/L10.973.htm#art4." TargetMode="Externa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www.planalto.gov.br/ccivil_03/_ato2019-2022/2021/lei/L14133.htm#art107"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www.planalto.gov.br/ccivil_03/_ato2019-2022/2021/lei/L14133.htm#art7"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endParaRPr lang="pt-BR" dirty="0" smtClean="0"/>
          </a:p>
          <a:p>
            <a:r>
              <a:rPr lang="pt-BR" dirty="0" smtClean="0"/>
              <a:t>Prof. </a:t>
            </a:r>
            <a:r>
              <a:rPr lang="pt-BR" dirty="0" err="1" smtClean="0"/>
              <a:t>Antonio</a:t>
            </a:r>
            <a:r>
              <a:rPr lang="pt-BR" dirty="0" smtClean="0"/>
              <a:t> Noronha</a:t>
            </a:r>
            <a:endParaRPr lang="pt-BR" dirty="0"/>
          </a:p>
        </p:txBody>
      </p:sp>
      <p:sp>
        <p:nvSpPr>
          <p:cNvPr id="2" name="Título 1"/>
          <p:cNvSpPr>
            <a:spLocks noGrp="1"/>
          </p:cNvSpPr>
          <p:nvPr>
            <p:ph type="ctrTitle"/>
          </p:nvPr>
        </p:nvSpPr>
        <p:spPr>
          <a:xfrm>
            <a:off x="457200" y="764704"/>
            <a:ext cx="8229600" cy="2592288"/>
          </a:xfrm>
        </p:spPr>
        <p:txBody>
          <a:bodyPr>
            <a:normAutofit/>
          </a:bodyPr>
          <a:lstStyle/>
          <a:p>
            <a:r>
              <a:rPr lang="pt-BR" sz="3200" dirty="0" smtClean="0"/>
              <a:t/>
            </a:r>
            <a:br>
              <a:rPr lang="pt-BR" sz="3200" dirty="0" smtClean="0"/>
            </a:br>
            <a:r>
              <a:rPr lang="pt-BR" sz="3200" dirty="0" smtClean="0"/>
              <a:t>Gestão e Fiscalização de Contratos Administrativos- Lei nº 14.133/21</a:t>
            </a:r>
            <a:r>
              <a:rPr lang="pt-BR" sz="3200" dirty="0"/>
              <a:t/>
            </a:r>
            <a:br>
              <a:rPr lang="pt-BR" sz="3200" dirty="0"/>
            </a:br>
            <a:endParaRPr lang="pt-BR" sz="3200" dirty="0"/>
          </a:p>
        </p:txBody>
      </p:sp>
    </p:spTree>
    <p:extLst>
      <p:ext uri="{BB962C8B-B14F-4D97-AF65-F5344CB8AC3E}">
        <p14:creationId xmlns:p14="http://schemas.microsoft.com/office/powerpoint/2010/main" val="11037499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Art. 48. Poderão ser objeto de execução por terceiros as atividades materiais acessórias, instrumentais ou complementares </a:t>
            </a:r>
            <a:r>
              <a:rPr lang="pt-BR" dirty="0" smtClean="0"/>
              <a:t>............</a:t>
            </a:r>
          </a:p>
          <a:p>
            <a:r>
              <a:rPr lang="pt-BR" dirty="0" smtClean="0"/>
              <a:t>Parágrafo </a:t>
            </a:r>
            <a:r>
              <a:rPr lang="pt-BR" dirty="0"/>
              <a:t>único. Durante a vigência do contrato, é </a:t>
            </a:r>
            <a:r>
              <a:rPr lang="pt-BR" b="1" u="sng" dirty="0"/>
              <a:t>vedado</a:t>
            </a:r>
            <a:r>
              <a:rPr lang="pt-BR" dirty="0"/>
              <a:t> ao contratado contratar cônjuge, companheiro ou parente em linha reta, colateral ou por afinidade, até o terceiro grau, de dirigente do órgão ou entidade contratante ou de agente público </a:t>
            </a:r>
            <a:r>
              <a:rPr lang="pt-BR" b="1" u="sng" dirty="0"/>
              <a:t>que desempenhe função na licitação ou atue na fiscalização ou na gestão do contrato</a:t>
            </a:r>
            <a:r>
              <a:rPr lang="pt-BR" dirty="0"/>
              <a:t>, devendo essa proibição constar expressamente do edital de licitação.</a:t>
            </a:r>
          </a:p>
        </p:txBody>
      </p:sp>
    </p:spTree>
    <p:extLst>
      <p:ext uri="{BB962C8B-B14F-4D97-AF65-F5344CB8AC3E}">
        <p14:creationId xmlns:p14="http://schemas.microsoft.com/office/powerpoint/2010/main" val="2237312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normAutofit fontScale="92500"/>
          </a:bodyPr>
          <a:lstStyle/>
          <a:p>
            <a:r>
              <a:rPr lang="pt-BR" b="1" dirty="0">
                <a:solidFill>
                  <a:srgbClr val="0070C0"/>
                </a:solidFill>
                <a:latin typeface="Bookman Old Style" pitchFamily="18" charset="0"/>
              </a:rPr>
              <a:t>I - </a:t>
            </a:r>
            <a:r>
              <a:rPr lang="pt-BR" b="1" dirty="0">
                <a:latin typeface="Bookman Old Style" pitchFamily="18" charset="0"/>
              </a:rPr>
              <a:t>Gestão da Execução do Contrato</a:t>
            </a:r>
            <a:r>
              <a:rPr lang="pt-BR" b="1" dirty="0">
                <a:solidFill>
                  <a:srgbClr val="0070C0"/>
                </a:solidFill>
                <a:latin typeface="Bookman Old Style" pitchFamily="18" charset="0"/>
              </a:rPr>
              <a:t>: é a coordenação das atividades relacionadas à fiscalização técnica, administrativa, setorial e pelo público usuário, </a:t>
            </a:r>
            <a:r>
              <a:rPr lang="pt-BR" b="1" dirty="0">
                <a:latin typeface="Bookman Old Style" pitchFamily="18" charset="0"/>
              </a:rPr>
              <a:t>bem como dos atos preparatórios à instrução processual</a:t>
            </a:r>
            <a:r>
              <a:rPr lang="pt-BR" b="1" dirty="0">
                <a:solidFill>
                  <a:srgbClr val="0070C0"/>
                </a:solidFill>
                <a:latin typeface="Bookman Old Style" pitchFamily="18" charset="0"/>
              </a:rPr>
              <a:t> e ao encaminhamento da documentação pertinente </a:t>
            </a:r>
            <a:r>
              <a:rPr lang="pt-BR" b="1" u="sng" dirty="0">
                <a:solidFill>
                  <a:srgbClr val="0070C0"/>
                </a:solidFill>
                <a:effectLst>
                  <a:outerShdw blurRad="38100" dist="38100" dir="2700000" algn="tl">
                    <a:srgbClr val="000000">
                      <a:alpha val="43137"/>
                    </a:srgbClr>
                  </a:outerShdw>
                </a:effectLst>
                <a:latin typeface="Bookman Old Style" pitchFamily="18" charset="0"/>
              </a:rPr>
              <a:t>ao setor de contratos </a:t>
            </a:r>
            <a:r>
              <a:rPr lang="pt-BR" b="1" dirty="0">
                <a:solidFill>
                  <a:srgbClr val="0070C0"/>
                </a:solidFill>
                <a:latin typeface="Bookman Old Style" pitchFamily="18" charset="0"/>
              </a:rPr>
              <a:t>para formalização dos procedimentos quanto aos aspectos que envolvam a prorrogação, alteração, reequilíbrio, pagamento, eventual aplicação de sanções, extinção dos contratos, dentre outros;</a:t>
            </a:r>
          </a:p>
          <a:p>
            <a:endParaRPr lang="pt-BR" dirty="0"/>
          </a:p>
        </p:txBody>
      </p:sp>
    </p:spTree>
    <p:extLst>
      <p:ext uri="{BB962C8B-B14F-4D97-AF65-F5344CB8AC3E}">
        <p14:creationId xmlns:p14="http://schemas.microsoft.com/office/powerpoint/2010/main" val="333468226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normAutofit lnSpcReduction="10000"/>
          </a:bodyPr>
          <a:lstStyle/>
          <a:p>
            <a:r>
              <a:rPr lang="pt-BR" b="1" dirty="0">
                <a:solidFill>
                  <a:srgbClr val="0070C0"/>
                </a:solidFill>
                <a:latin typeface="Bookman Old Style" pitchFamily="18" charset="0"/>
              </a:rPr>
              <a:t>II - </a:t>
            </a:r>
            <a:r>
              <a:rPr lang="pt-BR" b="1" dirty="0">
                <a:latin typeface="Bookman Old Style" pitchFamily="18" charset="0"/>
              </a:rPr>
              <a:t>Fiscalização Técnica</a:t>
            </a:r>
            <a:r>
              <a:rPr lang="pt-BR" b="1" dirty="0">
                <a:solidFill>
                  <a:srgbClr val="0070C0"/>
                </a:solidFill>
                <a:latin typeface="Bookman Old Style" pitchFamily="18" charset="0"/>
              </a:rPr>
              <a:t>: é o acompanhamento com o objetivo de avaliar a execução do objeto nos moldes contratados e, se for o caso, aferir se a quantidade, qualidade, tempo e modo da prestação dos serviços estão compatíveis com os indicadores de níveis mínimos de desempenho estipulados no ato convocatório, para efeito de pagamento conforme o resultado, podendo ser auxiliado pela fiscalização de que trata o inciso V deste artigo;</a:t>
            </a:r>
          </a:p>
          <a:p>
            <a:endParaRPr lang="pt-BR" dirty="0"/>
          </a:p>
        </p:txBody>
      </p:sp>
    </p:spTree>
    <p:extLst>
      <p:ext uri="{BB962C8B-B14F-4D97-AF65-F5344CB8AC3E}">
        <p14:creationId xmlns:p14="http://schemas.microsoft.com/office/powerpoint/2010/main" val="34668755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lstStyle/>
          <a:p>
            <a:r>
              <a:rPr lang="pt-BR" dirty="0">
                <a:latin typeface="Bookman Old Style" pitchFamily="18" charset="0"/>
              </a:rPr>
              <a:t>III - </a:t>
            </a:r>
            <a:r>
              <a:rPr lang="pt-BR" b="1" dirty="0">
                <a:latin typeface="Bookman Old Style" pitchFamily="18" charset="0"/>
              </a:rPr>
              <a:t>Fiscalização Administrativa</a:t>
            </a:r>
            <a:r>
              <a:rPr lang="pt-BR" dirty="0">
                <a:latin typeface="Bookman Old Style" pitchFamily="18" charset="0"/>
              </a:rPr>
              <a:t>: </a:t>
            </a:r>
            <a:r>
              <a:rPr lang="pt-BR" b="1" dirty="0">
                <a:solidFill>
                  <a:srgbClr val="0070C0"/>
                </a:solidFill>
                <a:latin typeface="Bookman Old Style" pitchFamily="18" charset="0"/>
              </a:rPr>
              <a:t>é o acompanhamento dos aspectos administrativos da execução dos serviços nos contratos com regime de dedicação exclusiva de mão de obra quanto às obrigações previdenciárias, fiscais e trabalhistas, bem como quanto às providências tempestivas nos casos de inadimplemento;</a:t>
            </a:r>
          </a:p>
          <a:p>
            <a:endParaRPr lang="pt-BR" dirty="0"/>
          </a:p>
        </p:txBody>
      </p:sp>
    </p:spTree>
    <p:extLst>
      <p:ext uri="{BB962C8B-B14F-4D97-AF65-F5344CB8AC3E}">
        <p14:creationId xmlns:p14="http://schemas.microsoft.com/office/powerpoint/2010/main" val="20336480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lstStyle/>
          <a:p>
            <a:r>
              <a:rPr lang="pt-BR" dirty="0">
                <a:latin typeface="Bookman Old Style" pitchFamily="18" charset="0"/>
              </a:rPr>
              <a:t>IV - </a:t>
            </a:r>
            <a:r>
              <a:rPr lang="pt-BR" b="1" dirty="0">
                <a:latin typeface="Bookman Old Style" pitchFamily="18" charset="0"/>
              </a:rPr>
              <a:t>Fiscalização Setorial</a:t>
            </a:r>
            <a:r>
              <a:rPr lang="pt-BR" dirty="0">
                <a:latin typeface="Bookman Old Style" pitchFamily="18" charset="0"/>
              </a:rPr>
              <a:t>: </a:t>
            </a:r>
            <a:r>
              <a:rPr lang="pt-BR" b="1" dirty="0">
                <a:solidFill>
                  <a:srgbClr val="0070C0"/>
                </a:solidFill>
                <a:latin typeface="Bookman Old Style" pitchFamily="18" charset="0"/>
              </a:rPr>
              <a:t>é o acompanhamento da execução do contrato nos aspectos técnicos ou administrativos quando a prestação dos serviços ocorrer concomitantemente em setores distintos ou em unidades desconcentradas de um mesmo órgão ou entidade; e</a:t>
            </a:r>
          </a:p>
          <a:p>
            <a:endParaRPr lang="pt-BR" dirty="0"/>
          </a:p>
        </p:txBody>
      </p:sp>
    </p:spTree>
    <p:extLst>
      <p:ext uri="{BB962C8B-B14F-4D97-AF65-F5344CB8AC3E}">
        <p14:creationId xmlns:p14="http://schemas.microsoft.com/office/powerpoint/2010/main" val="143123968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lstStyle/>
          <a:p>
            <a:r>
              <a:rPr lang="pt-BR" dirty="0">
                <a:latin typeface="Bookman Old Style" pitchFamily="18" charset="0"/>
              </a:rPr>
              <a:t>V - </a:t>
            </a:r>
            <a:r>
              <a:rPr lang="pt-BR" b="1" dirty="0">
                <a:latin typeface="Bookman Old Style" pitchFamily="18" charset="0"/>
              </a:rPr>
              <a:t>Fiscalização pelo Público Usuário</a:t>
            </a:r>
            <a:r>
              <a:rPr lang="pt-BR" dirty="0">
                <a:latin typeface="Bookman Old Style" pitchFamily="18" charset="0"/>
              </a:rPr>
              <a:t>: </a:t>
            </a:r>
            <a:r>
              <a:rPr lang="pt-BR" b="1" dirty="0">
                <a:solidFill>
                  <a:srgbClr val="0070C0"/>
                </a:solidFill>
                <a:latin typeface="Bookman Old Style" pitchFamily="18" charset="0"/>
              </a:rPr>
              <a:t>é o acompanhamento da execução contratual por pesquisa de satisfação junto ao usuário, com o objetivo de aferir os resultados da prestação dos serviços, os recursos materiais e os procedimentos utilizados pela contratada, quando for o caso, ou outro fator determinante para a avaliação dos aspectos qualitativos do objeto.</a:t>
            </a:r>
          </a:p>
          <a:p>
            <a:endParaRPr lang="pt-BR" dirty="0"/>
          </a:p>
        </p:txBody>
      </p:sp>
    </p:spTree>
    <p:extLst>
      <p:ext uri="{BB962C8B-B14F-4D97-AF65-F5344CB8AC3E}">
        <p14:creationId xmlns:p14="http://schemas.microsoft.com/office/powerpoint/2010/main" val="360348852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normAutofit lnSpcReduction="10000"/>
          </a:bodyPr>
          <a:lstStyle/>
          <a:p>
            <a:pPr fontAlgn="base"/>
            <a:r>
              <a:rPr lang="pt-BR" b="1" dirty="0">
                <a:solidFill>
                  <a:srgbClr val="0070C0"/>
                </a:solidFill>
                <a:latin typeface="Bookman Old Style" pitchFamily="18" charset="0"/>
              </a:rPr>
              <a:t>§ 1º No caso do inciso IV (fiscalização setorial) deste artigo, o órgão ou entidade deverá designar representantes nesses locais para atuarem como fiscais setoriais.</a:t>
            </a:r>
          </a:p>
          <a:p>
            <a:pPr fontAlgn="base"/>
            <a:endParaRPr lang="pt-BR" b="1" dirty="0">
              <a:solidFill>
                <a:srgbClr val="0070C0"/>
              </a:solidFill>
              <a:latin typeface="Bookman Old Style" pitchFamily="18" charset="0"/>
            </a:endParaRPr>
          </a:p>
          <a:p>
            <a:pPr fontAlgn="base"/>
            <a:r>
              <a:rPr lang="pt-BR" b="1" dirty="0">
                <a:solidFill>
                  <a:srgbClr val="0070C0"/>
                </a:solidFill>
                <a:latin typeface="Bookman Old Style" pitchFamily="18" charset="0"/>
              </a:rPr>
              <a:t>§ 2º O recebimento provisório dos serviços ficará a cargo do fiscal técnico, administrativo ou setorial, quando houver, e o recebimento definitivo, a cargo do gestor do contrato.</a:t>
            </a:r>
          </a:p>
          <a:p>
            <a:endParaRPr lang="pt-BR" dirty="0"/>
          </a:p>
        </p:txBody>
      </p:sp>
    </p:spTree>
    <p:extLst>
      <p:ext uri="{BB962C8B-B14F-4D97-AF65-F5344CB8AC3E}">
        <p14:creationId xmlns:p14="http://schemas.microsoft.com/office/powerpoint/2010/main" val="2482970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lstStyle/>
          <a:p>
            <a:r>
              <a:rPr lang="pt-BR" b="1" dirty="0">
                <a:solidFill>
                  <a:srgbClr val="0070C0"/>
                </a:solidFill>
                <a:latin typeface="Bookman Old Style" pitchFamily="18" charset="0"/>
              </a:rPr>
              <a:t>§ 3º As atividades de gestão e fiscalização da execução contratual devem ser realizadas de forma preventiva, rotineira e sistemática, podendo ser exercidas por servidores, equipe de fiscalização ou único servidor, desde que, no exercício dessas atribuições, fique assegurada a distinção dessas atividades e, em razão do volume de trabalho, não comprometa o desempenho de todas as ações relacionadas à Gestão do Contrato.</a:t>
            </a:r>
          </a:p>
          <a:p>
            <a:endParaRPr lang="pt-BR" dirty="0"/>
          </a:p>
        </p:txBody>
      </p:sp>
    </p:spTree>
    <p:extLst>
      <p:ext uri="{BB962C8B-B14F-4D97-AF65-F5344CB8AC3E}">
        <p14:creationId xmlns:p14="http://schemas.microsoft.com/office/powerpoint/2010/main" val="354608591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Da Indicação e Designação do Gestor e Fiscais do </a:t>
            </a:r>
            <a:r>
              <a:rPr lang="pt-BR" b="1" dirty="0" smtClean="0"/>
              <a:t>Contrato </a:t>
            </a:r>
            <a:r>
              <a:rPr lang="pt-BR" sz="2000" dirty="0"/>
              <a:t>IN 05/2017</a:t>
            </a:r>
          </a:p>
        </p:txBody>
      </p:sp>
      <p:sp>
        <p:nvSpPr>
          <p:cNvPr id="3" name="Espaço Reservado para Conteúdo 2"/>
          <p:cNvSpPr>
            <a:spLocks noGrp="1"/>
          </p:cNvSpPr>
          <p:nvPr>
            <p:ph sz="quarter" idx="1"/>
          </p:nvPr>
        </p:nvSpPr>
        <p:spPr/>
        <p:txBody>
          <a:bodyPr>
            <a:normAutofit fontScale="92500" lnSpcReduction="10000"/>
          </a:bodyPr>
          <a:lstStyle/>
          <a:p>
            <a:pPr fontAlgn="base"/>
            <a:r>
              <a:rPr lang="pt-BR" b="1" dirty="0">
                <a:solidFill>
                  <a:srgbClr val="0070C0"/>
                </a:solidFill>
                <a:latin typeface="Bookman Old Style" pitchFamily="18" charset="0"/>
              </a:rPr>
              <a:t>Art. 41. A indicação do gestor, fiscal e seus substitutos caberá aos setores requisitantes dos serviços ou poderá ser estabelecida em normativo próprio de cada órgão ou entidade, de acordo com o funcionamento de seus processos de trabalho e sua estrutura organizacional.</a:t>
            </a:r>
          </a:p>
          <a:p>
            <a:pPr marL="0" indent="0" fontAlgn="base">
              <a:buNone/>
            </a:pPr>
            <a:endParaRPr lang="pt-BR" b="1" dirty="0">
              <a:solidFill>
                <a:srgbClr val="0070C0"/>
              </a:solidFill>
              <a:latin typeface="Bookman Old Style" pitchFamily="18" charset="0"/>
            </a:endParaRPr>
          </a:p>
          <a:p>
            <a:pPr fontAlgn="base"/>
            <a:r>
              <a:rPr lang="pt-BR" b="1" dirty="0">
                <a:solidFill>
                  <a:srgbClr val="0070C0"/>
                </a:solidFill>
                <a:latin typeface="Bookman Old Style" pitchFamily="18" charset="0"/>
              </a:rPr>
              <a:t>§ 1º Para o exercício da função, o gestor e fiscais deverão ser cientificados, expressamente, da indicação e respectivas atribuições antes da formalização do ato de designação.</a:t>
            </a:r>
          </a:p>
          <a:p>
            <a:endParaRPr lang="pt-BR" dirty="0"/>
          </a:p>
        </p:txBody>
      </p:sp>
    </p:spTree>
    <p:extLst>
      <p:ext uri="{BB962C8B-B14F-4D97-AF65-F5344CB8AC3E}">
        <p14:creationId xmlns:p14="http://schemas.microsoft.com/office/powerpoint/2010/main" val="3033570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lstStyle/>
          <a:p>
            <a:r>
              <a:rPr lang="pt-BR" b="1" dirty="0">
                <a:solidFill>
                  <a:srgbClr val="0070C0"/>
                </a:solidFill>
                <a:latin typeface="Bookman Old Style" pitchFamily="18" charset="0"/>
              </a:rPr>
              <a:t>§ 2º Na indicação de servidor devem ser considerados a compatibilidade com as atribuições do cargo, a complexidade da fiscalização, o quantitativo de contratos por servidor e a sua capacidade para o desempenho das atividades.</a:t>
            </a:r>
          </a:p>
          <a:p>
            <a:endParaRPr lang="pt-BR" dirty="0"/>
          </a:p>
        </p:txBody>
      </p:sp>
    </p:spTree>
    <p:extLst>
      <p:ext uri="{BB962C8B-B14F-4D97-AF65-F5344CB8AC3E}">
        <p14:creationId xmlns:p14="http://schemas.microsoft.com/office/powerpoint/2010/main" val="2157633880"/>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lstStyle/>
          <a:p>
            <a:pPr fontAlgn="base"/>
            <a:r>
              <a:rPr lang="pt-BR" b="1" dirty="0">
                <a:solidFill>
                  <a:srgbClr val="0070C0"/>
                </a:solidFill>
                <a:latin typeface="Bookman Old Style" pitchFamily="18" charset="0"/>
              </a:rPr>
              <a:t>Art. 42. Após indicação de que trata o art. 41, a autoridade competente do setor de licitações deverá designar, por ato formal, o gestor, o fiscal e os substitutos.</a:t>
            </a:r>
          </a:p>
          <a:p>
            <a:pPr fontAlgn="base"/>
            <a:endParaRPr lang="pt-BR" b="1" dirty="0">
              <a:solidFill>
                <a:srgbClr val="0070C0"/>
              </a:solidFill>
              <a:latin typeface="Bookman Old Style" pitchFamily="18" charset="0"/>
            </a:endParaRPr>
          </a:p>
          <a:p>
            <a:pPr fontAlgn="base"/>
            <a:r>
              <a:rPr lang="pt-BR" b="1" dirty="0">
                <a:solidFill>
                  <a:srgbClr val="0070C0"/>
                </a:solidFill>
                <a:latin typeface="Bookman Old Style" pitchFamily="18" charset="0"/>
              </a:rPr>
              <a:t>§ 1º O fiscal substituto atuará como fiscal do contrato nas ausências e nos impedimentos eventuais e regulamentares do titular.</a:t>
            </a:r>
          </a:p>
          <a:p>
            <a:endParaRPr lang="pt-BR" dirty="0"/>
          </a:p>
        </p:txBody>
      </p:sp>
    </p:spTree>
    <p:extLst>
      <p:ext uri="{BB962C8B-B14F-4D97-AF65-F5344CB8AC3E}">
        <p14:creationId xmlns:p14="http://schemas.microsoft.com/office/powerpoint/2010/main" val="1603457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Art. 92. São necessárias em todo contrato cláusulas que estabeleçam:</a:t>
            </a:r>
          </a:p>
        </p:txBody>
      </p:sp>
      <p:sp>
        <p:nvSpPr>
          <p:cNvPr id="3" name="Espaço Reservado para Conteúdo 2"/>
          <p:cNvSpPr>
            <a:spLocks noGrp="1"/>
          </p:cNvSpPr>
          <p:nvPr>
            <p:ph sz="quarter" idx="1"/>
          </p:nvPr>
        </p:nvSpPr>
        <p:spPr/>
        <p:txBody>
          <a:bodyPr/>
          <a:lstStyle/>
          <a:p>
            <a:endParaRPr lang="pt-BR" dirty="0" smtClean="0"/>
          </a:p>
          <a:p>
            <a:endParaRPr lang="pt-BR" dirty="0"/>
          </a:p>
          <a:p>
            <a:r>
              <a:rPr lang="pt-BR" dirty="0" smtClean="0"/>
              <a:t>XVIII </a:t>
            </a:r>
            <a:r>
              <a:rPr lang="pt-BR" dirty="0"/>
              <a:t>- o modelo de gestão do contrato, observados os requisitos definidos em regulamento;</a:t>
            </a:r>
          </a:p>
        </p:txBody>
      </p:sp>
    </p:spTree>
    <p:extLst>
      <p:ext uri="{BB962C8B-B14F-4D97-AF65-F5344CB8AC3E}">
        <p14:creationId xmlns:p14="http://schemas.microsoft.com/office/powerpoint/2010/main" val="364872050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normAutofit fontScale="92500" lnSpcReduction="10000"/>
          </a:bodyPr>
          <a:lstStyle/>
          <a:p>
            <a:r>
              <a:rPr lang="pt-BR" b="1" dirty="0">
                <a:solidFill>
                  <a:srgbClr val="0070C0"/>
                </a:solidFill>
                <a:latin typeface="Bookman Old Style" pitchFamily="18" charset="0"/>
              </a:rPr>
              <a:t>§ 2º Será facultada a contratação de terceiros para assistir ou subsidiar as atividades de fiscalização do representante da Administração, desde que justificada a necessidade de assistência especializada.</a:t>
            </a:r>
          </a:p>
          <a:p>
            <a:endParaRPr lang="pt-BR" b="1" dirty="0">
              <a:solidFill>
                <a:srgbClr val="0070C0"/>
              </a:solidFill>
              <a:latin typeface="Bookman Old Style" pitchFamily="18" charset="0"/>
            </a:endParaRPr>
          </a:p>
          <a:p>
            <a:r>
              <a:rPr lang="pt-BR" b="1" dirty="0">
                <a:solidFill>
                  <a:srgbClr val="0070C0"/>
                </a:solidFill>
                <a:latin typeface="Bookman Old Style" pitchFamily="18" charset="0"/>
              </a:rPr>
              <a:t>§ 3º O gestor ou fiscais e seus substitutos deverão elaborar relatório registrando as ocorrências sobre a prestação dos serviços referentes ao período de sua atuação quando do seu desligamento ou afastamento definitivo.</a:t>
            </a:r>
          </a:p>
          <a:p>
            <a:endParaRPr lang="pt-BR" dirty="0"/>
          </a:p>
        </p:txBody>
      </p:sp>
    </p:spTree>
    <p:extLst>
      <p:ext uri="{BB962C8B-B14F-4D97-AF65-F5344CB8AC3E}">
        <p14:creationId xmlns:p14="http://schemas.microsoft.com/office/powerpoint/2010/main" val="3561702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lstStyle/>
          <a:p>
            <a:r>
              <a:rPr lang="pt-BR" b="1" dirty="0">
                <a:solidFill>
                  <a:srgbClr val="0070C0"/>
                </a:solidFill>
                <a:latin typeface="Bookman Old Style" pitchFamily="18" charset="0"/>
              </a:rPr>
              <a:t>§ 4º Para o exercício da função, os fiscais deverão receber cópias dos documentos essenciais da contratação pelo setor de contratos, a exemplo dos Estudos Preliminares, do ato convocatório e seus anexos, do contrato, da proposta da contratada, da garantia, quando houver, e demais documentos indispensáveis à fiscalização.</a:t>
            </a:r>
          </a:p>
          <a:p>
            <a:endParaRPr lang="pt-BR" dirty="0"/>
          </a:p>
        </p:txBody>
      </p:sp>
    </p:spTree>
    <p:extLst>
      <p:ext uri="{BB962C8B-B14F-4D97-AF65-F5344CB8AC3E}">
        <p14:creationId xmlns:p14="http://schemas.microsoft.com/office/powerpoint/2010/main" val="155817702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normAutofit lnSpcReduction="10000"/>
          </a:bodyPr>
          <a:lstStyle/>
          <a:p>
            <a:pPr fontAlgn="base"/>
            <a:r>
              <a:rPr lang="pt-BR" b="1" dirty="0">
                <a:solidFill>
                  <a:srgbClr val="0070C0"/>
                </a:solidFill>
                <a:latin typeface="Bookman Old Style" pitchFamily="18" charset="0"/>
              </a:rPr>
              <a:t>Art. 47. A execução dos contratos deverá ser acompanhada e fiscalizada por meio de instrumentos de controle que compreendam a mensuração dos seguintes aspectos, quando for o caso:</a:t>
            </a:r>
          </a:p>
          <a:p>
            <a:pPr fontAlgn="base"/>
            <a:r>
              <a:rPr lang="pt-BR" b="1" dirty="0">
                <a:solidFill>
                  <a:srgbClr val="0070C0"/>
                </a:solidFill>
                <a:latin typeface="Bookman Old Style" pitchFamily="18" charset="0"/>
              </a:rPr>
              <a:t>I - os resultados alcançados em relação ao contratado, com a verificação dos prazos de execução e da qualidade demandada;</a:t>
            </a:r>
          </a:p>
          <a:p>
            <a:pPr fontAlgn="base"/>
            <a:r>
              <a:rPr lang="pt-BR" b="1" dirty="0">
                <a:solidFill>
                  <a:srgbClr val="0070C0"/>
                </a:solidFill>
                <a:latin typeface="Bookman Old Style" pitchFamily="18" charset="0"/>
              </a:rPr>
              <a:t>II - os recursos humanos empregados em função da quantidade e da formação profissional exigidas;</a:t>
            </a:r>
          </a:p>
          <a:p>
            <a:endParaRPr lang="pt-BR" dirty="0"/>
          </a:p>
        </p:txBody>
      </p:sp>
    </p:spTree>
    <p:extLst>
      <p:ext uri="{BB962C8B-B14F-4D97-AF65-F5344CB8AC3E}">
        <p14:creationId xmlns:p14="http://schemas.microsoft.com/office/powerpoint/2010/main" val="40171416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lstStyle/>
          <a:p>
            <a:pPr fontAlgn="base"/>
            <a:r>
              <a:rPr lang="pt-BR" b="1" dirty="0">
                <a:solidFill>
                  <a:srgbClr val="0070C0"/>
                </a:solidFill>
                <a:latin typeface="Bookman Old Style" pitchFamily="18" charset="0"/>
              </a:rPr>
              <a:t>III - a qualidade e quantidade dos recursos materiais utilizados;</a:t>
            </a:r>
          </a:p>
          <a:p>
            <a:pPr fontAlgn="base"/>
            <a:endParaRPr lang="pt-BR" b="1" dirty="0">
              <a:solidFill>
                <a:srgbClr val="0070C0"/>
              </a:solidFill>
              <a:latin typeface="Bookman Old Style" pitchFamily="18" charset="0"/>
            </a:endParaRPr>
          </a:p>
          <a:p>
            <a:pPr fontAlgn="base"/>
            <a:r>
              <a:rPr lang="pt-BR" b="1" dirty="0">
                <a:solidFill>
                  <a:srgbClr val="0070C0"/>
                </a:solidFill>
                <a:latin typeface="Bookman Old Style" pitchFamily="18" charset="0"/>
              </a:rPr>
              <a:t>IV - a adequação dos serviços prestados à rotina de execução estabelecida;</a:t>
            </a:r>
          </a:p>
          <a:p>
            <a:pPr fontAlgn="base"/>
            <a:endParaRPr lang="pt-BR" b="1" dirty="0">
              <a:solidFill>
                <a:srgbClr val="0070C0"/>
              </a:solidFill>
              <a:latin typeface="Bookman Old Style" pitchFamily="18" charset="0"/>
            </a:endParaRPr>
          </a:p>
          <a:p>
            <a:pPr fontAlgn="base"/>
            <a:r>
              <a:rPr lang="pt-BR" b="1" dirty="0">
                <a:solidFill>
                  <a:srgbClr val="0070C0"/>
                </a:solidFill>
                <a:latin typeface="Bookman Old Style" pitchFamily="18" charset="0"/>
              </a:rPr>
              <a:t>V - o cumprimento das demais obrigações decorrentes do contrato; e</a:t>
            </a:r>
          </a:p>
          <a:p>
            <a:pPr fontAlgn="base"/>
            <a:endParaRPr lang="pt-BR" b="1" dirty="0">
              <a:solidFill>
                <a:srgbClr val="0070C0"/>
              </a:solidFill>
              <a:latin typeface="Bookman Old Style" pitchFamily="18" charset="0"/>
            </a:endParaRPr>
          </a:p>
          <a:p>
            <a:pPr fontAlgn="base"/>
            <a:r>
              <a:rPr lang="pt-BR" b="1" dirty="0">
                <a:solidFill>
                  <a:srgbClr val="0070C0"/>
                </a:solidFill>
                <a:latin typeface="Bookman Old Style" pitchFamily="18" charset="0"/>
              </a:rPr>
              <a:t>VI - a satisfação do público usuário.</a:t>
            </a:r>
          </a:p>
          <a:p>
            <a:endParaRPr lang="pt-BR" dirty="0"/>
          </a:p>
        </p:txBody>
      </p:sp>
    </p:spTree>
    <p:extLst>
      <p:ext uri="{BB962C8B-B14F-4D97-AF65-F5344CB8AC3E}">
        <p14:creationId xmlns:p14="http://schemas.microsoft.com/office/powerpoint/2010/main" val="759279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lstStyle/>
          <a:p>
            <a:r>
              <a:rPr lang="pt-BR" b="1" i="1" dirty="0">
                <a:latin typeface="Bookman Old Style" pitchFamily="18" charset="0"/>
              </a:rPr>
              <a:t>DA FISCALIZAÇÃO TÉCNICA</a:t>
            </a:r>
          </a:p>
          <a:p>
            <a:r>
              <a:rPr lang="pt-BR" b="1" dirty="0">
                <a:solidFill>
                  <a:srgbClr val="0070C0"/>
                </a:solidFill>
                <a:latin typeface="Bookman Old Style" pitchFamily="18" charset="0"/>
              </a:rPr>
              <a:t>1. A fiscalização técnica dos contratos deve avaliar constantemente a execução do objeto e, se for o caso, poderá utilizar o Instrumento de Medição de Resultado (IMR), conforme modelo previsto no Anexo V-B, ou outro instrumento substituto para aferição da qualidade da prestação dos serviços, devendo haver o redimensionamento no pagamento com base nos indicadores </a:t>
            </a:r>
            <a:r>
              <a:rPr lang="pt-BR" b="1" dirty="0" smtClean="0">
                <a:solidFill>
                  <a:srgbClr val="0070C0"/>
                </a:solidFill>
                <a:latin typeface="Bookman Old Style" pitchFamily="18" charset="0"/>
              </a:rPr>
              <a:t>estabelecidos.</a:t>
            </a:r>
            <a:endParaRPr lang="pt-BR" b="1" dirty="0">
              <a:solidFill>
                <a:srgbClr val="0070C0"/>
              </a:solidFill>
            </a:endParaRPr>
          </a:p>
        </p:txBody>
      </p:sp>
    </p:spTree>
    <p:extLst>
      <p:ext uri="{BB962C8B-B14F-4D97-AF65-F5344CB8AC3E}">
        <p14:creationId xmlns:p14="http://schemas.microsoft.com/office/powerpoint/2010/main" val="42416791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normAutofit fontScale="92500" lnSpcReduction="10000"/>
          </a:bodyPr>
          <a:lstStyle/>
          <a:p>
            <a:r>
              <a:rPr lang="pt-BR" b="1" i="1" dirty="0">
                <a:latin typeface="Baskerville Old Face" pitchFamily="18" charset="0"/>
              </a:rPr>
              <a:t>DA FISCALIZAÇÃO ADMINISTRATIVA</a:t>
            </a:r>
          </a:p>
          <a:p>
            <a:pPr marL="0" indent="0">
              <a:buNone/>
            </a:pPr>
            <a:endParaRPr lang="pt-BR" b="1" i="1" dirty="0">
              <a:latin typeface="Baskerville Old Face" pitchFamily="18" charset="0"/>
            </a:endParaRPr>
          </a:p>
          <a:p>
            <a:r>
              <a:rPr lang="pt-BR" b="1" dirty="0">
                <a:solidFill>
                  <a:srgbClr val="0070C0"/>
                </a:solidFill>
                <a:latin typeface="Bookman Old Style" pitchFamily="18" charset="0"/>
              </a:rPr>
              <a:t>1. A fiscalização administrativa, realizada nos contratos de prestação de serviços com regime de dedicação exclusiva de mão de obra, poderá ser efetivada com base em critérios estatísticos, levando-se em consideração falhas que impactem o contrato como um todo e não apenas erros e falhas eventuais no pagamento de alguma vantagem a um determinado empregado.</a:t>
            </a:r>
            <a:br>
              <a:rPr lang="pt-BR" b="1" dirty="0">
                <a:solidFill>
                  <a:srgbClr val="0070C0"/>
                </a:solidFill>
                <a:latin typeface="Bookman Old Style" pitchFamily="18" charset="0"/>
              </a:rPr>
            </a:br>
            <a:endParaRPr lang="pt-BR" b="1" dirty="0">
              <a:solidFill>
                <a:srgbClr val="0070C0"/>
              </a:solidFill>
            </a:endParaRPr>
          </a:p>
        </p:txBody>
      </p:sp>
    </p:spTree>
    <p:extLst>
      <p:ext uri="{BB962C8B-B14F-4D97-AF65-F5344CB8AC3E}">
        <p14:creationId xmlns:p14="http://schemas.microsoft.com/office/powerpoint/2010/main" val="2629552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Fiscalização </a:t>
            </a:r>
            <a:r>
              <a:rPr lang="pt-BR" dirty="0" smtClean="0"/>
              <a:t>mensal </a:t>
            </a:r>
            <a:r>
              <a:rPr lang="pt-BR" dirty="0"/>
              <a:t>IN 05/2017</a:t>
            </a:r>
          </a:p>
        </p:txBody>
      </p:sp>
      <p:sp>
        <p:nvSpPr>
          <p:cNvPr id="3" name="Espaço Reservado para Conteúdo 2"/>
          <p:cNvSpPr>
            <a:spLocks noGrp="1"/>
          </p:cNvSpPr>
          <p:nvPr>
            <p:ph sz="quarter" idx="1"/>
          </p:nvPr>
        </p:nvSpPr>
        <p:spPr/>
        <p:txBody>
          <a:bodyPr>
            <a:normAutofit lnSpcReduction="10000"/>
          </a:bodyPr>
          <a:lstStyle/>
          <a:p>
            <a:r>
              <a:rPr lang="pt-BR" b="1" dirty="0">
                <a:solidFill>
                  <a:srgbClr val="0070C0"/>
                </a:solidFill>
                <a:latin typeface="Bookman Old Style" pitchFamily="18" charset="0"/>
              </a:rPr>
              <a:t>10.2. Fiscalização mensal (a ser feita antes do pagamento da fatura)</a:t>
            </a:r>
          </a:p>
          <a:p>
            <a:endParaRPr lang="pt-BR" b="1" dirty="0">
              <a:solidFill>
                <a:srgbClr val="0070C0"/>
              </a:solidFill>
              <a:latin typeface="Bookman Old Style" pitchFamily="18" charset="0"/>
            </a:endParaRPr>
          </a:p>
          <a:p>
            <a:r>
              <a:rPr lang="pt-BR" b="1" dirty="0">
                <a:solidFill>
                  <a:srgbClr val="0070C0"/>
                </a:solidFill>
                <a:latin typeface="Bookman Old Style" pitchFamily="18" charset="0"/>
              </a:rPr>
              <a:t>a) Deve ser feita a retenção da contribuição previdenciária no valor de 11% (onze por cento) sobre o valor da fatura e dos impostos incidentes sobre a prestação do serviço.</a:t>
            </a:r>
          </a:p>
          <a:p>
            <a:endParaRPr lang="pt-BR" b="1" dirty="0">
              <a:solidFill>
                <a:srgbClr val="0070C0"/>
              </a:solidFill>
              <a:latin typeface="Bookman Old Style" pitchFamily="18" charset="0"/>
            </a:endParaRPr>
          </a:p>
          <a:p>
            <a:r>
              <a:rPr lang="pt-BR" b="1" dirty="0">
                <a:solidFill>
                  <a:srgbClr val="0070C0"/>
                </a:solidFill>
                <a:latin typeface="Bookman Old Style" pitchFamily="18" charset="0"/>
              </a:rPr>
              <a:t>b) Deve ser consultada a situação da empresa junto ao SICAF.</a:t>
            </a:r>
          </a:p>
          <a:p>
            <a:endParaRPr lang="pt-BR" dirty="0"/>
          </a:p>
        </p:txBody>
      </p:sp>
    </p:spTree>
    <p:extLst>
      <p:ext uri="{BB962C8B-B14F-4D97-AF65-F5344CB8AC3E}">
        <p14:creationId xmlns:p14="http://schemas.microsoft.com/office/powerpoint/2010/main" val="3647763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lstStyle/>
          <a:p>
            <a:r>
              <a:rPr lang="pt-BR" b="1" dirty="0">
                <a:solidFill>
                  <a:srgbClr val="0070C0"/>
                </a:solidFill>
                <a:latin typeface="Bookman Old Style" pitchFamily="18" charset="0"/>
              </a:rPr>
              <a:t>c) Serão exigidos a Certidão Negativa de Débito (CND) relativa a Créditos Tributários Federais e à Dívida Ativa da União, o Certificado de Regularidade do FGTS (CRF) e a Certidão Negativa de Débitos Trabalhistas (CNDT), caso esses documentos não estejam regularizados no </a:t>
            </a:r>
            <a:r>
              <a:rPr lang="pt-BR" b="1" dirty="0" err="1">
                <a:solidFill>
                  <a:srgbClr val="0070C0"/>
                </a:solidFill>
                <a:latin typeface="Bookman Old Style" pitchFamily="18" charset="0"/>
              </a:rPr>
              <a:t>Sicaf</a:t>
            </a:r>
            <a:r>
              <a:rPr lang="pt-BR" b="1" dirty="0">
                <a:solidFill>
                  <a:srgbClr val="0070C0"/>
                </a:solidFill>
                <a:latin typeface="Bookman Old Style" pitchFamily="18" charset="0"/>
              </a:rPr>
              <a:t>.</a:t>
            </a:r>
            <a:br>
              <a:rPr lang="pt-BR" b="1" dirty="0">
                <a:solidFill>
                  <a:srgbClr val="0070C0"/>
                </a:solidFill>
                <a:latin typeface="Bookman Old Style" pitchFamily="18" charset="0"/>
              </a:rPr>
            </a:br>
            <a:endParaRPr lang="pt-BR" b="1" dirty="0">
              <a:solidFill>
                <a:srgbClr val="0070C0"/>
              </a:solidFill>
              <a:latin typeface="Bookman Old Style" pitchFamily="18" charset="0"/>
            </a:endParaRPr>
          </a:p>
          <a:p>
            <a:endParaRPr lang="pt-BR" dirty="0"/>
          </a:p>
        </p:txBody>
      </p:sp>
    </p:spTree>
    <p:extLst>
      <p:ext uri="{BB962C8B-B14F-4D97-AF65-F5344CB8AC3E}">
        <p14:creationId xmlns:p14="http://schemas.microsoft.com/office/powerpoint/2010/main" val="3647442010"/>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Fiscalização </a:t>
            </a:r>
            <a:r>
              <a:rPr lang="pt-BR" dirty="0" smtClean="0"/>
              <a:t>diária - </a:t>
            </a:r>
            <a:r>
              <a:rPr lang="pt-BR" dirty="0"/>
              <a:t>IN 05/2017</a:t>
            </a:r>
          </a:p>
        </p:txBody>
      </p:sp>
      <p:sp>
        <p:nvSpPr>
          <p:cNvPr id="3" name="Espaço Reservado para Conteúdo 2"/>
          <p:cNvSpPr>
            <a:spLocks noGrp="1"/>
          </p:cNvSpPr>
          <p:nvPr>
            <p:ph sz="quarter" idx="1"/>
          </p:nvPr>
        </p:nvSpPr>
        <p:spPr/>
        <p:txBody>
          <a:bodyPr/>
          <a:lstStyle/>
          <a:p>
            <a:r>
              <a:rPr lang="pt-BR" b="1" dirty="0">
                <a:solidFill>
                  <a:srgbClr val="0070C0"/>
                </a:solidFill>
                <a:latin typeface="Bookman Old Style" pitchFamily="18" charset="0"/>
              </a:rPr>
              <a:t>10.3. Fiscalização diária</a:t>
            </a:r>
          </a:p>
          <a:p>
            <a:endParaRPr lang="pt-BR" b="1" dirty="0">
              <a:solidFill>
                <a:srgbClr val="0070C0"/>
              </a:solidFill>
              <a:latin typeface="Bookman Old Style" pitchFamily="18" charset="0"/>
            </a:endParaRPr>
          </a:p>
          <a:p>
            <a:r>
              <a:rPr lang="pt-BR" b="1" dirty="0">
                <a:solidFill>
                  <a:srgbClr val="0070C0"/>
                </a:solidFill>
                <a:latin typeface="Bookman Old Style" pitchFamily="18" charset="0"/>
              </a:rPr>
              <a:t>a) Devem ser evitadas ordens diretas da Administração dirigidas aos terceirizados. As solicitações de serviços devem ser dirigidas ao preposto da empresa. Da mesma forma, eventuais reclamações ou cobranças relacionadas aos empregados terceirizados devem ser dirigidas ao preposto.</a:t>
            </a:r>
          </a:p>
          <a:p>
            <a:endParaRPr lang="pt-BR" dirty="0"/>
          </a:p>
        </p:txBody>
      </p:sp>
    </p:spTree>
    <p:extLst>
      <p:ext uri="{BB962C8B-B14F-4D97-AF65-F5344CB8AC3E}">
        <p14:creationId xmlns:p14="http://schemas.microsoft.com/office/powerpoint/2010/main" val="2851424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lstStyle/>
          <a:p>
            <a:r>
              <a:rPr lang="pt-BR" b="1" dirty="0">
                <a:solidFill>
                  <a:srgbClr val="0070C0"/>
                </a:solidFill>
                <a:latin typeface="Bookman Old Style" pitchFamily="18" charset="0"/>
              </a:rPr>
              <a:t>b) Toda e qualquer alteração na forma de prestação do serviço, como a negociação de folgas ou a compensação de jornada, deve ser evitada, uma vez que essa conduta é exclusiva do empregador.</a:t>
            </a:r>
          </a:p>
          <a:p>
            <a:endParaRPr lang="pt-BR" b="1" dirty="0">
              <a:solidFill>
                <a:srgbClr val="0070C0"/>
              </a:solidFill>
              <a:latin typeface="Bookman Old Style" pitchFamily="18" charset="0"/>
            </a:endParaRPr>
          </a:p>
          <a:p>
            <a:r>
              <a:rPr lang="pt-BR" b="1" dirty="0">
                <a:solidFill>
                  <a:srgbClr val="0070C0"/>
                </a:solidFill>
                <a:latin typeface="Bookman Old Style" pitchFamily="18" charset="0"/>
              </a:rPr>
              <a:t>c) Conferir por amostragem, diariamente, os empregados terceirizados que estão prestando serviços e em quais funções, e se estão cumprindo a jornada de trabalho.</a:t>
            </a:r>
          </a:p>
          <a:p>
            <a:endParaRPr lang="pt-BR" dirty="0"/>
          </a:p>
        </p:txBody>
      </p:sp>
    </p:spTree>
    <p:extLst>
      <p:ext uri="{BB962C8B-B14F-4D97-AF65-F5344CB8AC3E}">
        <p14:creationId xmlns:p14="http://schemas.microsoft.com/office/powerpoint/2010/main" val="933236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lstStyle/>
          <a:p>
            <a:r>
              <a:rPr lang="pt-BR" dirty="0"/>
              <a:t>Art. 122. Na execução do contrato e sem prejuízo das responsabilidades contratuais e legais, o contratado poderá subcontratar partes da obra, do serviço ou do fornecimento até o limite autorizado, em cada </a:t>
            </a:r>
            <a:r>
              <a:rPr lang="pt-BR" dirty="0" smtClean="0"/>
              <a:t>caso</a:t>
            </a:r>
            <a:r>
              <a:rPr lang="pt-BR" dirty="0"/>
              <a:t>, pela Administração</a:t>
            </a:r>
            <a:r>
              <a:rPr lang="pt-BR" dirty="0" smtClean="0"/>
              <a:t>.</a:t>
            </a:r>
          </a:p>
          <a:p>
            <a:endParaRPr lang="pt-BR" dirty="0"/>
          </a:p>
        </p:txBody>
      </p:sp>
    </p:spTree>
    <p:extLst>
      <p:ext uri="{BB962C8B-B14F-4D97-AF65-F5344CB8AC3E}">
        <p14:creationId xmlns:p14="http://schemas.microsoft.com/office/powerpoint/2010/main" val="286221889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Fiscalização </a:t>
            </a:r>
            <a:r>
              <a:rPr lang="pt-BR" dirty="0" smtClean="0"/>
              <a:t>procedimental - </a:t>
            </a:r>
            <a:r>
              <a:rPr lang="pt-BR" dirty="0"/>
              <a:t>IN 05/2017</a:t>
            </a:r>
          </a:p>
        </p:txBody>
      </p:sp>
      <p:sp>
        <p:nvSpPr>
          <p:cNvPr id="3" name="Espaço Reservado para Conteúdo 2"/>
          <p:cNvSpPr>
            <a:spLocks noGrp="1"/>
          </p:cNvSpPr>
          <p:nvPr>
            <p:ph sz="quarter" idx="1"/>
          </p:nvPr>
        </p:nvSpPr>
        <p:spPr/>
        <p:txBody>
          <a:bodyPr>
            <a:normAutofit fontScale="92500" lnSpcReduction="10000"/>
          </a:bodyPr>
          <a:lstStyle/>
          <a:p>
            <a:r>
              <a:rPr lang="pt-BR" b="1" dirty="0">
                <a:solidFill>
                  <a:srgbClr val="0070C0"/>
                </a:solidFill>
                <a:latin typeface="Bookman Old Style" pitchFamily="18" charset="0"/>
              </a:rPr>
              <a:t>10.4. Fiscalização procedimental</a:t>
            </a:r>
          </a:p>
          <a:p>
            <a:endParaRPr lang="pt-BR" b="1" dirty="0">
              <a:solidFill>
                <a:srgbClr val="0070C0"/>
              </a:solidFill>
              <a:latin typeface="Bookman Old Style" pitchFamily="18" charset="0"/>
            </a:endParaRPr>
          </a:p>
          <a:p>
            <a:r>
              <a:rPr lang="pt-BR" b="1" dirty="0">
                <a:solidFill>
                  <a:srgbClr val="0070C0"/>
                </a:solidFill>
                <a:latin typeface="Bookman Old Style" pitchFamily="18" charset="0"/>
              </a:rPr>
              <a:t>a) Observar a data-base da categoria prevista na </a:t>
            </a:r>
            <a:r>
              <a:rPr lang="pt-BR" b="1" dirty="0" smtClean="0">
                <a:solidFill>
                  <a:srgbClr val="0070C0"/>
                </a:solidFill>
                <a:latin typeface="Bookman Old Style" pitchFamily="18" charset="0"/>
              </a:rPr>
              <a:t>CCT (convenção coletiva de trabalho). </a:t>
            </a:r>
            <a:r>
              <a:rPr lang="pt-BR" b="1" dirty="0">
                <a:solidFill>
                  <a:srgbClr val="0070C0"/>
                </a:solidFill>
                <a:latin typeface="Bookman Old Style" pitchFamily="18" charset="0"/>
              </a:rPr>
              <a:t>Os reajustes dos empregados devem ser obrigatoriamente concedidos pela empresa no dia e percentual previstos, devendo ser verificada pelo gestor do contrato a necessidade de se proceder a repactuação do contrato, inclusive quanto à necessidade de solicitação da contratada.</a:t>
            </a:r>
            <a:br>
              <a:rPr lang="pt-BR" b="1" dirty="0">
                <a:solidFill>
                  <a:srgbClr val="0070C0"/>
                </a:solidFill>
                <a:latin typeface="Bookman Old Style" pitchFamily="18" charset="0"/>
              </a:rPr>
            </a:br>
            <a:endParaRPr lang="pt-BR" b="1" dirty="0">
              <a:solidFill>
                <a:srgbClr val="0070C0"/>
              </a:solidFill>
              <a:latin typeface="Bookman Old Style" pitchFamily="18" charset="0"/>
            </a:endParaRPr>
          </a:p>
          <a:p>
            <a:endParaRPr lang="pt-BR" dirty="0"/>
          </a:p>
        </p:txBody>
      </p:sp>
    </p:spTree>
    <p:extLst>
      <p:ext uri="{BB962C8B-B14F-4D97-AF65-F5344CB8AC3E}">
        <p14:creationId xmlns:p14="http://schemas.microsoft.com/office/powerpoint/2010/main" val="860440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lstStyle/>
          <a:p>
            <a:r>
              <a:rPr lang="pt-BR" b="1" dirty="0">
                <a:solidFill>
                  <a:srgbClr val="0070C0"/>
                </a:solidFill>
                <a:latin typeface="Bookman Old Style" pitchFamily="18" charset="0"/>
              </a:rPr>
              <a:t>b) Certificar de que a empresa observa a legislação relativa à concessão de férias e licenças aos empregados.</a:t>
            </a:r>
          </a:p>
          <a:p>
            <a:endParaRPr lang="pt-BR" b="1" dirty="0">
              <a:solidFill>
                <a:srgbClr val="0070C0"/>
              </a:solidFill>
              <a:latin typeface="Bookman Old Style" pitchFamily="18" charset="0"/>
            </a:endParaRPr>
          </a:p>
          <a:p>
            <a:r>
              <a:rPr lang="pt-BR" b="1" dirty="0">
                <a:solidFill>
                  <a:srgbClr val="0070C0"/>
                </a:solidFill>
                <a:latin typeface="Bookman Old Style" pitchFamily="18" charset="0"/>
              </a:rPr>
              <a:t>c) Certificar de que a empresa respeita a estabilidade provisória de seus empregados (</a:t>
            </a:r>
            <a:r>
              <a:rPr lang="pt-BR" b="1" dirty="0" err="1">
                <a:solidFill>
                  <a:srgbClr val="0070C0"/>
                </a:solidFill>
                <a:latin typeface="Bookman Old Style" pitchFamily="18" charset="0"/>
              </a:rPr>
              <a:t>cipeiro</a:t>
            </a:r>
            <a:r>
              <a:rPr lang="pt-BR" b="1" dirty="0">
                <a:solidFill>
                  <a:srgbClr val="0070C0"/>
                </a:solidFill>
                <a:latin typeface="Bookman Old Style" pitchFamily="18" charset="0"/>
              </a:rPr>
              <a:t>, gestante, e estabilidade acidentária).</a:t>
            </a:r>
          </a:p>
          <a:p>
            <a:endParaRPr lang="pt-BR" dirty="0"/>
          </a:p>
        </p:txBody>
      </p:sp>
    </p:spTree>
    <p:extLst>
      <p:ext uri="{BB962C8B-B14F-4D97-AF65-F5344CB8AC3E}">
        <p14:creationId xmlns:p14="http://schemas.microsoft.com/office/powerpoint/2010/main" val="3026063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Por último, </a:t>
            </a:r>
            <a:r>
              <a:rPr lang="pt-BR" dirty="0"/>
              <a:t>Fiscalização por </a:t>
            </a:r>
            <a:r>
              <a:rPr lang="pt-BR" dirty="0" smtClean="0"/>
              <a:t>amostragem - </a:t>
            </a:r>
            <a:r>
              <a:rPr lang="pt-BR" dirty="0"/>
              <a:t>IN 05/2017</a:t>
            </a:r>
          </a:p>
        </p:txBody>
      </p:sp>
      <p:sp>
        <p:nvSpPr>
          <p:cNvPr id="3" name="Espaço Reservado para Conteúdo 2"/>
          <p:cNvSpPr>
            <a:spLocks noGrp="1"/>
          </p:cNvSpPr>
          <p:nvPr>
            <p:ph sz="quarter" idx="1"/>
          </p:nvPr>
        </p:nvSpPr>
        <p:spPr/>
        <p:txBody>
          <a:bodyPr>
            <a:normAutofit fontScale="92500" lnSpcReduction="20000"/>
          </a:bodyPr>
          <a:lstStyle/>
          <a:p>
            <a:pPr marL="0" indent="0">
              <a:buNone/>
            </a:pPr>
            <a:r>
              <a:rPr lang="pt-BR" b="1" dirty="0">
                <a:solidFill>
                  <a:srgbClr val="0070C0"/>
                </a:solidFill>
                <a:latin typeface="Bookman Old Style" pitchFamily="18" charset="0"/>
              </a:rPr>
              <a:t>10.5. Fiscalização por amostragem:</a:t>
            </a:r>
          </a:p>
          <a:p>
            <a:pPr marL="0" indent="0">
              <a:buNone/>
            </a:pPr>
            <a:endParaRPr lang="pt-BR" b="1" dirty="0">
              <a:solidFill>
                <a:srgbClr val="0070C0"/>
              </a:solidFill>
              <a:latin typeface="Bookman Old Style" pitchFamily="18" charset="0"/>
            </a:endParaRPr>
          </a:p>
          <a:p>
            <a:pPr marL="0" indent="0">
              <a:buNone/>
            </a:pPr>
            <a:r>
              <a:rPr lang="pt-BR" b="1" dirty="0">
                <a:solidFill>
                  <a:srgbClr val="0070C0"/>
                </a:solidFill>
                <a:latin typeface="Bookman Old Style" pitchFamily="18" charset="0"/>
              </a:rPr>
              <a:t>a) A Administração deverá solicitar, por amostragem, aos empregados, que verifiquem se as contribuições previdenciárias e do FGTS estão ou não sendo recolhidas em seus nomes.</a:t>
            </a:r>
            <a:br>
              <a:rPr lang="pt-BR" b="1" dirty="0">
                <a:solidFill>
                  <a:srgbClr val="0070C0"/>
                </a:solidFill>
                <a:latin typeface="Bookman Old Style" pitchFamily="18" charset="0"/>
              </a:rPr>
            </a:br>
            <a:endParaRPr lang="pt-BR" b="1" dirty="0">
              <a:solidFill>
                <a:srgbClr val="0070C0"/>
              </a:solidFill>
              <a:latin typeface="Bookman Old Style" pitchFamily="18" charset="0"/>
            </a:endParaRPr>
          </a:p>
          <a:p>
            <a:pPr marL="0" indent="0">
              <a:buNone/>
            </a:pPr>
            <a:endParaRPr lang="pt-BR" b="1" dirty="0">
              <a:solidFill>
                <a:srgbClr val="0070C0"/>
              </a:solidFill>
              <a:latin typeface="Bookman Old Style" pitchFamily="18" charset="0"/>
            </a:endParaRPr>
          </a:p>
          <a:p>
            <a:pPr marL="0" indent="0">
              <a:buNone/>
            </a:pPr>
            <a:r>
              <a:rPr lang="pt-BR" b="1" dirty="0">
                <a:solidFill>
                  <a:srgbClr val="0070C0"/>
                </a:solidFill>
                <a:latin typeface="Bookman Old Style" pitchFamily="18" charset="0"/>
              </a:rPr>
              <a:t>b) A Administração deverá solicitar, por amostragem, aos empregados terceirizados os extratos da conta do FGTS, os quais devem ser entregues à Administração.</a:t>
            </a:r>
            <a:br>
              <a:rPr lang="pt-BR" b="1" dirty="0">
                <a:solidFill>
                  <a:srgbClr val="0070C0"/>
                </a:solidFill>
                <a:latin typeface="Bookman Old Style" pitchFamily="18" charset="0"/>
              </a:rPr>
            </a:br>
            <a:endParaRPr lang="pt-BR" b="1" dirty="0">
              <a:solidFill>
                <a:srgbClr val="0070C0"/>
              </a:solidFill>
              <a:latin typeface="Bookman Old Style" pitchFamily="18" charset="0"/>
            </a:endParaRPr>
          </a:p>
          <a:p>
            <a:endParaRPr lang="pt-BR" dirty="0"/>
          </a:p>
        </p:txBody>
      </p:sp>
    </p:spTree>
    <p:extLst>
      <p:ext uri="{BB962C8B-B14F-4D97-AF65-F5344CB8AC3E}">
        <p14:creationId xmlns:p14="http://schemas.microsoft.com/office/powerpoint/2010/main" val="520431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lstStyle/>
          <a:p>
            <a:r>
              <a:rPr lang="pt-BR" b="1" i="1" dirty="0">
                <a:solidFill>
                  <a:srgbClr val="0070C0"/>
                </a:solidFill>
                <a:latin typeface="Bookman Old Style" pitchFamily="18" charset="0"/>
              </a:rPr>
              <a:t>c) O objetivo é que todos os empregados tenham tido seus extratos avaliados ao final de um ano (sem que isso signifique que a análise não possa ser realizada mais de uma vez em um mesmo empregado), garantindo assim o “efeito surpresa” e o benefício da expectativa do controle.</a:t>
            </a:r>
            <a:br>
              <a:rPr lang="pt-BR" b="1" i="1" dirty="0">
                <a:solidFill>
                  <a:srgbClr val="0070C0"/>
                </a:solidFill>
                <a:latin typeface="Bookman Old Style" pitchFamily="18" charset="0"/>
              </a:rPr>
            </a:br>
            <a:endParaRPr lang="pt-BR" b="1" i="1" dirty="0">
              <a:solidFill>
                <a:srgbClr val="0070C0"/>
              </a:solidFill>
              <a:latin typeface="Bookman Old Style" pitchFamily="18" charset="0"/>
            </a:endParaRPr>
          </a:p>
          <a:p>
            <a:endParaRPr lang="pt-BR" dirty="0"/>
          </a:p>
        </p:txBody>
      </p:sp>
    </p:spTree>
    <p:extLst>
      <p:ext uri="{BB962C8B-B14F-4D97-AF65-F5344CB8AC3E}">
        <p14:creationId xmlns:p14="http://schemas.microsoft.com/office/powerpoint/2010/main" val="982352184"/>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lstStyle/>
          <a:p>
            <a:r>
              <a:rPr lang="pt-BR" b="1" dirty="0">
                <a:solidFill>
                  <a:srgbClr val="0070C0"/>
                </a:solidFill>
                <a:latin typeface="Bookman Old Style" pitchFamily="18" charset="0"/>
              </a:rPr>
              <a:t>d) A contratada deverá entregar, no prazo de 15 (quinze) dias, quando solicitado pela Administração, por amostragem, quaisquer dos seguintes documentos</a:t>
            </a:r>
            <a:r>
              <a:rPr lang="pt-BR" b="1" dirty="0" smtClean="0">
                <a:solidFill>
                  <a:srgbClr val="0070C0"/>
                </a:solidFill>
                <a:latin typeface="Bookman Old Style" pitchFamily="18" charset="0"/>
              </a:rPr>
              <a:t>:</a:t>
            </a:r>
          </a:p>
          <a:p>
            <a:endParaRPr lang="pt-BR" b="1" dirty="0">
              <a:solidFill>
                <a:srgbClr val="0070C0"/>
              </a:solidFill>
              <a:latin typeface="Bookman Old Style" pitchFamily="18" charset="0"/>
            </a:endParaRPr>
          </a:p>
          <a:p>
            <a:r>
              <a:rPr lang="pt-BR" b="1" dirty="0" smtClean="0">
                <a:solidFill>
                  <a:srgbClr val="0070C0"/>
                </a:solidFill>
                <a:latin typeface="Bookman Old Style" pitchFamily="18" charset="0"/>
              </a:rPr>
              <a:t>d.1</a:t>
            </a:r>
            <a:r>
              <a:rPr lang="pt-BR" b="1" dirty="0">
                <a:solidFill>
                  <a:srgbClr val="0070C0"/>
                </a:solidFill>
                <a:latin typeface="Bookman Old Style" pitchFamily="18" charset="0"/>
              </a:rPr>
              <a:t>. extrato da conta do INSS e do FGTS de qualquer empregado, a critério da Administração contratante;</a:t>
            </a:r>
          </a:p>
          <a:p>
            <a:endParaRPr lang="pt-BR" dirty="0"/>
          </a:p>
        </p:txBody>
      </p:sp>
    </p:spTree>
    <p:extLst>
      <p:ext uri="{BB962C8B-B14F-4D97-AF65-F5344CB8AC3E}">
        <p14:creationId xmlns:p14="http://schemas.microsoft.com/office/powerpoint/2010/main" val="1668423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lstStyle/>
          <a:p>
            <a:r>
              <a:rPr lang="pt-BR" b="1" dirty="0">
                <a:solidFill>
                  <a:srgbClr val="0070C0"/>
                </a:solidFill>
                <a:latin typeface="Bookman Old Style" pitchFamily="18" charset="0"/>
              </a:rPr>
              <a:t>d.2. cópia da folha de pagamento analítica de qualquer mês da prestação dos serviços, em que conste como tomador o órgão ou entidade contratante;</a:t>
            </a:r>
          </a:p>
          <a:p>
            <a:r>
              <a:rPr lang="pt-BR" b="1" dirty="0">
                <a:solidFill>
                  <a:srgbClr val="0070C0"/>
                </a:solidFill>
                <a:latin typeface="Bookman Old Style" pitchFamily="18" charset="0"/>
              </a:rPr>
              <a:t/>
            </a:r>
            <a:br>
              <a:rPr lang="pt-BR" b="1" dirty="0">
                <a:solidFill>
                  <a:srgbClr val="0070C0"/>
                </a:solidFill>
                <a:latin typeface="Bookman Old Style" pitchFamily="18" charset="0"/>
              </a:rPr>
            </a:br>
            <a:r>
              <a:rPr lang="pt-BR" b="1" dirty="0">
                <a:solidFill>
                  <a:srgbClr val="0070C0"/>
                </a:solidFill>
                <a:latin typeface="Bookman Old Style" pitchFamily="18" charset="0"/>
              </a:rPr>
              <a:t>d.3. cópia dos contracheques assinados dos empregados relativos a qualquer mês da prestação dos serviços ou, ainda, quando necessário, cópia de recibos de depósitos bancários; e</a:t>
            </a:r>
          </a:p>
          <a:p>
            <a:endParaRPr lang="pt-BR" dirty="0"/>
          </a:p>
        </p:txBody>
      </p:sp>
    </p:spTree>
    <p:extLst>
      <p:ext uri="{BB962C8B-B14F-4D97-AF65-F5344CB8AC3E}">
        <p14:creationId xmlns:p14="http://schemas.microsoft.com/office/powerpoint/2010/main" val="293742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 05/2017</a:t>
            </a:r>
          </a:p>
        </p:txBody>
      </p:sp>
      <p:sp>
        <p:nvSpPr>
          <p:cNvPr id="3" name="Espaço Reservado para Conteúdo 2"/>
          <p:cNvSpPr>
            <a:spLocks noGrp="1"/>
          </p:cNvSpPr>
          <p:nvPr>
            <p:ph sz="quarter" idx="1"/>
          </p:nvPr>
        </p:nvSpPr>
        <p:spPr/>
        <p:txBody>
          <a:bodyPr/>
          <a:lstStyle/>
          <a:p>
            <a:r>
              <a:rPr lang="pt-BR" b="1" dirty="0">
                <a:solidFill>
                  <a:srgbClr val="0070C0"/>
                </a:solidFill>
                <a:latin typeface="Bookman Old Style" pitchFamily="18" charset="0"/>
              </a:rPr>
              <a:t>d.4. comprovantes de entrega de benefícios suplementares (vale-transporte, vale-alimentação, entre outros), a que estiver obrigada por força de lei, Acordo, Convenção ou Dissídio Coletivo de Trabalho, relativos a qualquer mês da prestação dos serviços e de qualquer empregado.</a:t>
            </a:r>
          </a:p>
          <a:p>
            <a:endParaRPr lang="pt-BR" dirty="0"/>
          </a:p>
        </p:txBody>
      </p:sp>
    </p:spTree>
    <p:extLst>
      <p:ext uri="{BB962C8B-B14F-4D97-AF65-F5344CB8AC3E}">
        <p14:creationId xmlns:p14="http://schemas.microsoft.com/office/powerpoint/2010/main" val="4110135014"/>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Cont..... Lei 14.133/21</a:t>
            </a:r>
            <a:endParaRPr lang="pt-BR" dirty="0"/>
          </a:p>
        </p:txBody>
      </p:sp>
      <p:sp>
        <p:nvSpPr>
          <p:cNvPr id="3" name="Espaço Reservado para Conteúdo 2"/>
          <p:cNvSpPr>
            <a:spLocks noGrp="1"/>
          </p:cNvSpPr>
          <p:nvPr>
            <p:ph sz="quarter" idx="1"/>
          </p:nvPr>
        </p:nvSpPr>
        <p:spPr/>
        <p:txBody>
          <a:bodyPr>
            <a:normAutofit/>
          </a:bodyPr>
          <a:lstStyle/>
          <a:p>
            <a:r>
              <a:rPr lang="pt-BR" dirty="0"/>
              <a:t>Art. 119. O contratado será obrigado a </a:t>
            </a:r>
            <a:r>
              <a:rPr lang="pt-BR" b="1" dirty="0"/>
              <a:t>reparar, corrigir, remover, reconstruir ou substituir</a:t>
            </a:r>
            <a:r>
              <a:rPr lang="pt-BR" dirty="0"/>
              <a:t>, a suas expensas, no total ou em parte, o objeto do contrato em que se verificarem vícios, defeitos ou incorreções resultantes de sua execução ou de materiais nela empregados.</a:t>
            </a:r>
          </a:p>
          <a:p>
            <a:endParaRPr lang="pt-BR" dirty="0"/>
          </a:p>
        </p:txBody>
      </p:sp>
    </p:spTree>
    <p:extLst>
      <p:ext uri="{BB962C8B-B14F-4D97-AF65-F5344CB8AC3E}">
        <p14:creationId xmlns:p14="http://schemas.microsoft.com/office/powerpoint/2010/main" val="333672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120. O contratado será </a:t>
            </a:r>
            <a:r>
              <a:rPr lang="pt-BR" b="1" dirty="0"/>
              <a:t>responsável pelos danos causados diretamente à Administração ou a terceiros</a:t>
            </a:r>
            <a:r>
              <a:rPr lang="pt-BR" dirty="0"/>
              <a:t> em razão da execução do contrato, e não excluirá nem reduzirá essa responsabilidade a fiscalização ou o acompanhamento pelo contratante.</a:t>
            </a:r>
          </a:p>
          <a:p>
            <a:endParaRPr lang="pt-BR" dirty="0"/>
          </a:p>
        </p:txBody>
      </p:sp>
    </p:spTree>
    <p:extLst>
      <p:ext uri="{BB962C8B-B14F-4D97-AF65-F5344CB8AC3E}">
        <p14:creationId xmlns:p14="http://schemas.microsoft.com/office/powerpoint/2010/main" val="2268795572"/>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Art. 121. </a:t>
            </a:r>
            <a:r>
              <a:rPr lang="pt-BR" b="1" dirty="0"/>
              <a:t>Somente o contratado será responsável pelos encargos trabalhistas, previdenciários, fiscais e comerciais </a:t>
            </a:r>
            <a:r>
              <a:rPr lang="pt-BR" dirty="0"/>
              <a:t>resultantes da execução do contrato.</a:t>
            </a:r>
          </a:p>
          <a:p>
            <a:r>
              <a:rPr lang="pt-BR" dirty="0"/>
              <a:t>§ 1º A inadimplência do contratado em relação aos encargos trabalhistas, fiscais e comerciais não transferirá à Administração a responsabilidade pelo seu pagamento e não poderá onerar o objeto do contrato nem restringir a regularização e o uso das obras e das edificações, inclusive perante o registro de imóveis, ressalvada a hipótese prevista no § 2º deste </a:t>
            </a:r>
            <a:r>
              <a:rPr lang="pt-BR" dirty="0" smtClean="0"/>
              <a:t>artigo.</a:t>
            </a:r>
            <a:endParaRPr lang="pt-BR" dirty="0"/>
          </a:p>
        </p:txBody>
      </p:sp>
    </p:spTree>
    <p:extLst>
      <p:ext uri="{BB962C8B-B14F-4D97-AF65-F5344CB8AC3E}">
        <p14:creationId xmlns:p14="http://schemas.microsoft.com/office/powerpoint/2010/main" val="224187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Cont. art. 122</a:t>
            </a:r>
            <a:endParaRPr lang="pt-BR" dirty="0"/>
          </a:p>
        </p:txBody>
      </p:sp>
      <p:sp>
        <p:nvSpPr>
          <p:cNvPr id="3" name="Espaço Reservado para Conteúdo 2"/>
          <p:cNvSpPr>
            <a:spLocks noGrp="1"/>
          </p:cNvSpPr>
          <p:nvPr>
            <p:ph sz="quarter" idx="1"/>
          </p:nvPr>
        </p:nvSpPr>
        <p:spPr/>
        <p:txBody>
          <a:bodyPr>
            <a:normAutofit/>
          </a:bodyPr>
          <a:lstStyle/>
          <a:p>
            <a:r>
              <a:rPr lang="pt-BR" dirty="0"/>
              <a:t>§ 3º Será vedada a subcontratação de pessoa física ou jurídica, se aquela ou os dirigentes desta mantiverem vínculo de natureza técnica, comercial, econômica, financeira, trabalhista ou civil com dirigente do órgão ou entidade contratante ou com agente público que desempenhe função na licitação </a:t>
            </a:r>
            <a:r>
              <a:rPr lang="pt-BR" b="1" u="sng" dirty="0"/>
              <a:t>ou atue na fiscalização ou na gestão do contrato</a:t>
            </a:r>
            <a:r>
              <a:rPr lang="pt-BR" dirty="0"/>
              <a:t>, ou se deles forem cônjuge, companheiro ou parente em linha reta, colateral, ou por afinidade, até o terceiro grau, devendo essa proibição constar expressamente do edital de licitação.</a:t>
            </a:r>
          </a:p>
        </p:txBody>
      </p:sp>
    </p:spTree>
    <p:extLst>
      <p:ext uri="{BB962C8B-B14F-4D97-AF65-F5344CB8AC3E}">
        <p14:creationId xmlns:p14="http://schemas.microsoft.com/office/powerpoint/2010/main" val="212166122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2º Exclusivamente nas contratações de serviços contínuos com regime de dedicação exclusiva de mão de obra, a Administração </a:t>
            </a:r>
            <a:r>
              <a:rPr lang="pt-BR" b="1" dirty="0"/>
              <a:t>responderá solidariamente </a:t>
            </a:r>
            <a:r>
              <a:rPr lang="pt-BR" dirty="0"/>
              <a:t>pelos encargos previdenciários e subsidiariamente pelos encargos trabalhistas </a:t>
            </a:r>
            <a:r>
              <a:rPr lang="pt-BR" b="1" dirty="0"/>
              <a:t>se comprovada falha na fiscalização</a:t>
            </a:r>
            <a:r>
              <a:rPr lang="pt-BR" dirty="0"/>
              <a:t> do cumprimento das obrigações do contratado.</a:t>
            </a:r>
          </a:p>
        </p:txBody>
      </p:sp>
    </p:spTree>
    <p:extLst>
      <p:ext uri="{BB962C8B-B14F-4D97-AF65-F5344CB8AC3E}">
        <p14:creationId xmlns:p14="http://schemas.microsoft.com/office/powerpoint/2010/main" val="658472931"/>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3º Nas contratações de serviços contínuos com regime de dedicação exclusiva de mão de obra, para assegurar o cumprimento de obrigações trabalhistas pelo contratado, a Administração, mediante disposição em edital ou em contrato, poderá, entre outras medidas</a:t>
            </a:r>
            <a:r>
              <a:rPr lang="pt-BR" dirty="0" smtClean="0"/>
              <a:t>:</a:t>
            </a:r>
          </a:p>
          <a:p>
            <a:pPr marL="0" indent="0">
              <a:buNone/>
            </a:pPr>
            <a:endParaRPr lang="pt-BR" dirty="0"/>
          </a:p>
          <a:p>
            <a:r>
              <a:rPr lang="pt-BR" dirty="0"/>
              <a:t>I - exigir caução, fiança bancária ou contratação de seguro-garantia com cobertura para verbas rescisórias inadimplidas;</a:t>
            </a:r>
          </a:p>
          <a:p>
            <a:endParaRPr lang="pt-BR" dirty="0"/>
          </a:p>
        </p:txBody>
      </p:sp>
    </p:spTree>
    <p:extLst>
      <p:ext uri="{BB962C8B-B14F-4D97-AF65-F5344CB8AC3E}">
        <p14:creationId xmlns:p14="http://schemas.microsoft.com/office/powerpoint/2010/main" val="199059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 - condicionar o pagamento à comprovação de quitação das obrigações trabalhistas vencidas relativas ao contrato;</a:t>
            </a:r>
          </a:p>
          <a:p>
            <a:r>
              <a:rPr lang="pt-BR" dirty="0"/>
              <a:t>III - efetuar o depósito de valores em conta vinculada;</a:t>
            </a:r>
          </a:p>
          <a:p>
            <a:r>
              <a:rPr lang="pt-BR" dirty="0"/>
              <a:t>IV - em caso de inadimplemento, efetuar diretamente o pagamento das verbas trabalhistas, que serão deduzidas do pagamento devido ao contratado;</a:t>
            </a:r>
          </a:p>
          <a:p>
            <a:endParaRPr lang="pt-BR" dirty="0"/>
          </a:p>
        </p:txBody>
      </p:sp>
    </p:spTree>
    <p:extLst>
      <p:ext uri="{BB962C8B-B14F-4D97-AF65-F5344CB8AC3E}">
        <p14:creationId xmlns:p14="http://schemas.microsoft.com/office/powerpoint/2010/main" val="1106494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r>
              <a:rPr lang="pt-BR" dirty="0"/>
              <a:t>V - estabelecer que os valores destinados a férias, a décimo terceiro salário, a ausências legais e a verbas rescisórias dos empregados do contratado que participarem da execução dos serviços contratados serão pagos pelo contratante ao contratado somente na ocorrência do fato gerador.</a:t>
            </a:r>
          </a:p>
          <a:p>
            <a:r>
              <a:rPr lang="pt-BR" dirty="0"/>
              <a:t>§ 4º Os valores depositados na conta vinculada a que se refere o inciso III do § 3º deste artigo são absolutamente impenhoráveis.</a:t>
            </a:r>
          </a:p>
          <a:p>
            <a:r>
              <a:rPr lang="pt-BR" dirty="0"/>
              <a:t>§ 5º O recolhimento das contribuições previdenciárias observará o disposto no </a:t>
            </a:r>
            <a:r>
              <a:rPr lang="pt-BR" dirty="0">
                <a:hlinkClick r:id="rId2"/>
              </a:rPr>
              <a:t>art. 31 da Lei nº 8.212, de 24 de julho de 1991.</a:t>
            </a:r>
            <a:endParaRPr lang="pt-BR" dirty="0"/>
          </a:p>
          <a:p>
            <a:endParaRPr lang="pt-BR" dirty="0"/>
          </a:p>
        </p:txBody>
      </p:sp>
    </p:spTree>
    <p:extLst>
      <p:ext uri="{BB962C8B-B14F-4D97-AF65-F5344CB8AC3E}">
        <p14:creationId xmlns:p14="http://schemas.microsoft.com/office/powerpoint/2010/main" val="333510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Art. 122. Na execução do contrato e sem prejuízo das responsabilidades contratuais e legais, o contratado poderá subcontratar partes da obra, do serviço ou do fornecimento até o limite autorizado, em cada caso, pela Administração.</a:t>
            </a:r>
          </a:p>
          <a:p>
            <a:r>
              <a:rPr lang="pt-BR" dirty="0"/>
              <a:t>§ 1º O contratado apresentará à Administração documentação que comprove a capacidade técnica do subcontratado, que será avaliada e juntada aos autos do processo correspondente.</a:t>
            </a:r>
          </a:p>
          <a:p>
            <a:r>
              <a:rPr lang="pt-BR" dirty="0"/>
              <a:t>§ 2º Regulamento ou edital de licitação poderão vedar, restringir ou estabelecer condições para a subcontratação.</a:t>
            </a:r>
          </a:p>
          <a:p>
            <a:endParaRPr lang="pt-BR" dirty="0"/>
          </a:p>
        </p:txBody>
      </p:sp>
    </p:spTree>
    <p:extLst>
      <p:ext uri="{BB962C8B-B14F-4D97-AF65-F5344CB8AC3E}">
        <p14:creationId xmlns:p14="http://schemas.microsoft.com/office/powerpoint/2010/main" val="2884840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 3º Será vedada a subcontratação de pessoa física ou jurídica, se aquela ou os dirigentes desta mantiverem vínculo de natureza técnica, comercial, econômica, financeira, trabalhista ou civil </a:t>
            </a:r>
            <a:r>
              <a:rPr lang="pt-BR" b="1" dirty="0"/>
              <a:t>com dirigente do órgão ou entidade contratante ou com agente público que desempenhe função na licitação ou atue na fiscalização ou na gestão do contrato</a:t>
            </a:r>
            <a:r>
              <a:rPr lang="pt-BR" dirty="0"/>
              <a:t>, ou se deles forem cônjuge, companheiro ou parente em linha reta, colateral, ou por afinidade, até o terceiro grau, devendo essa proibição constar expressamente do edital de licitação.</a:t>
            </a:r>
          </a:p>
        </p:txBody>
      </p:sp>
    </p:spTree>
    <p:extLst>
      <p:ext uri="{BB962C8B-B14F-4D97-AF65-F5344CB8AC3E}">
        <p14:creationId xmlns:p14="http://schemas.microsoft.com/office/powerpoint/2010/main" val="1448869441"/>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Art. 123. A Administração terá o dever de explicitamente emitir decisão sobre todas as solicitações e reclamações relacionadas à execução dos contratos regidos por esta Lei, ressalvados os requerimentos manifestamente impertinentes, meramente protelatórios ou de nenhum interesse para a boa execução do contrato.</a:t>
            </a:r>
          </a:p>
          <a:p>
            <a:r>
              <a:rPr lang="pt-BR" dirty="0"/>
              <a:t>Parágrafo único. Salvo disposição legal ou cláusula contratual que estabeleça prazo específico, concluída a instrução do requerimento, a Administração terá o prazo de 1 (um) mês para decidir, admitida a prorrogação motivada por igual período.</a:t>
            </a:r>
          </a:p>
          <a:p>
            <a:endParaRPr lang="pt-BR" dirty="0"/>
          </a:p>
        </p:txBody>
      </p:sp>
    </p:spTree>
    <p:extLst>
      <p:ext uri="{BB962C8B-B14F-4D97-AF65-F5344CB8AC3E}">
        <p14:creationId xmlns:p14="http://schemas.microsoft.com/office/powerpoint/2010/main" val="33914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DA ALTERAÇÃO DOS CONTRATOS E DOS PREÇOS</a:t>
            </a:r>
          </a:p>
        </p:txBody>
      </p:sp>
      <p:sp>
        <p:nvSpPr>
          <p:cNvPr id="3" name="Espaço Reservado para Conteúdo 2"/>
          <p:cNvSpPr>
            <a:spLocks noGrp="1"/>
          </p:cNvSpPr>
          <p:nvPr>
            <p:ph sz="quarter" idx="1"/>
          </p:nvPr>
        </p:nvSpPr>
        <p:spPr/>
        <p:txBody>
          <a:bodyPr>
            <a:normAutofit/>
          </a:bodyPr>
          <a:lstStyle/>
          <a:p>
            <a:r>
              <a:rPr lang="pt-BR" dirty="0"/>
              <a:t>Art. 124. Os contratos regidos por esta Lei poderão ser alterados, com as devidas justificativas, nos seguintes casos:</a:t>
            </a:r>
          </a:p>
          <a:p>
            <a:r>
              <a:rPr lang="pt-BR" dirty="0"/>
              <a:t>I - unilateralmente pela Administração:</a:t>
            </a:r>
          </a:p>
          <a:p>
            <a:r>
              <a:rPr lang="pt-BR" dirty="0"/>
              <a:t>a) quando houver modificação do projeto ou das especificações, para melhor adequação técnica a seus objetivos;</a:t>
            </a:r>
          </a:p>
          <a:p>
            <a:r>
              <a:rPr lang="pt-BR" dirty="0"/>
              <a:t>b) quando for necessária a modificação do valor contratual em decorrência de acréscimo ou diminuição quantitativa de seu objeto, nos limites permitidos por esta Lei;</a:t>
            </a:r>
          </a:p>
          <a:p>
            <a:endParaRPr lang="pt-BR" dirty="0"/>
          </a:p>
        </p:txBody>
      </p:sp>
    </p:spTree>
    <p:extLst>
      <p:ext uri="{BB962C8B-B14F-4D97-AF65-F5344CB8AC3E}">
        <p14:creationId xmlns:p14="http://schemas.microsoft.com/office/powerpoint/2010/main" val="24431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 - por acordo entre as partes:</a:t>
            </a:r>
          </a:p>
          <a:p>
            <a:r>
              <a:rPr lang="pt-BR" dirty="0"/>
              <a:t>a) quando conveniente a substituição da garantia de execução;</a:t>
            </a:r>
          </a:p>
          <a:p>
            <a:r>
              <a:rPr lang="pt-BR" dirty="0"/>
              <a:t>b) quando necessária a modificação do regime de execução da obra ou do serviço, bem como do modo de fornecimento, em face de verificação técnica da inaplicabilidade dos termos contratuais originários;</a:t>
            </a:r>
          </a:p>
          <a:p>
            <a:endParaRPr lang="pt-BR" dirty="0"/>
          </a:p>
        </p:txBody>
      </p:sp>
    </p:spTree>
    <p:extLst>
      <p:ext uri="{BB962C8B-B14F-4D97-AF65-F5344CB8AC3E}">
        <p14:creationId xmlns:p14="http://schemas.microsoft.com/office/powerpoint/2010/main" val="3204350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c) quando necessária a modificação da forma de pagamento por imposição de circunstâncias supervenientes, mantido o valor inicial atualizado e vedada a antecipação do pagamento em relação ao cronograma financeiro fixado sem a correspondente contraprestação de fornecimento de bens ou execução de obra ou serviço;</a:t>
            </a:r>
          </a:p>
          <a:p>
            <a:pPr marL="0" indent="0">
              <a:buNone/>
            </a:pPr>
            <a:endParaRPr lang="pt-BR" dirty="0"/>
          </a:p>
          <a:p>
            <a:endParaRPr lang="pt-BR" dirty="0"/>
          </a:p>
        </p:txBody>
      </p:sp>
    </p:spTree>
    <p:extLst>
      <p:ext uri="{BB962C8B-B14F-4D97-AF65-F5344CB8AC3E}">
        <p14:creationId xmlns:p14="http://schemas.microsoft.com/office/powerpoint/2010/main" val="2665981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endParaRPr lang="pt-BR" dirty="0" smtClean="0"/>
          </a:p>
          <a:p>
            <a:r>
              <a:rPr lang="pt-BR" dirty="0" smtClean="0"/>
              <a:t>Agora passaremos a analisar os artigos mais importantes da Gestão de Contratos Administrativos, apresentando as atribuições e atividades dos Gestores e dos Fiscais de Contratos</a:t>
            </a:r>
            <a:endParaRPr lang="pt-BR" dirty="0"/>
          </a:p>
        </p:txBody>
      </p:sp>
    </p:spTree>
    <p:extLst>
      <p:ext uri="{BB962C8B-B14F-4D97-AF65-F5344CB8AC3E}">
        <p14:creationId xmlns:p14="http://schemas.microsoft.com/office/powerpoint/2010/main" val="3086927418"/>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smtClean="0"/>
              <a:t>d</a:t>
            </a:r>
            <a:r>
              <a:rPr lang="pt-BR" dirty="0"/>
              <a:t>) para restabelecer o equilíbrio econômico-financeiro inicial do contrato em caso de força maior, caso fortuito ou fato do príncipe ou em decorrência de fatos imprevisíveis ou previsíveis de consequências incalculáveis, que inviabilizem a execução do contrato tal como pactuado, respeitada, em qualquer caso, a repartição objetiva de risco estabelecida no contrato.</a:t>
            </a:r>
          </a:p>
          <a:p>
            <a:endParaRPr lang="pt-BR" dirty="0"/>
          </a:p>
        </p:txBody>
      </p:sp>
    </p:spTree>
    <p:extLst>
      <p:ext uri="{BB962C8B-B14F-4D97-AF65-F5344CB8AC3E}">
        <p14:creationId xmlns:p14="http://schemas.microsoft.com/office/powerpoint/2010/main" val="2121822383"/>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1º Se forem decorrentes de falhas de projeto, as alterações de contratos de obras e serviços de engenharia ensejarão apuração de responsabilidade do responsável técnico e adoção das providências necessárias para o ressarcimento dos danos causados à Administração.</a:t>
            </a:r>
          </a:p>
        </p:txBody>
      </p:sp>
    </p:spTree>
    <p:extLst>
      <p:ext uri="{BB962C8B-B14F-4D97-AF65-F5344CB8AC3E}">
        <p14:creationId xmlns:p14="http://schemas.microsoft.com/office/powerpoint/2010/main" val="2420222123"/>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2º Será aplicado o disposto na alínea “d” do inciso II do </a:t>
            </a:r>
            <a:r>
              <a:rPr lang="pt-BR" b="1" dirty="0"/>
              <a:t>caput</a:t>
            </a:r>
            <a:r>
              <a:rPr lang="pt-BR" dirty="0"/>
              <a:t> deste artigo às contratações de obras e serviços de engenharia, quando a execução for obstada pelo atraso na conclusão de procedimentos de desapropriação, desocupação, servidão administrativa ou licenciamento ambiental, por circunstâncias alheias ao contratado.</a:t>
            </a:r>
          </a:p>
        </p:txBody>
      </p:sp>
    </p:spTree>
    <p:extLst>
      <p:ext uri="{BB962C8B-B14F-4D97-AF65-F5344CB8AC3E}">
        <p14:creationId xmlns:p14="http://schemas.microsoft.com/office/powerpoint/2010/main" val="3708902309"/>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Acréscimos e supressões</a:t>
            </a:r>
            <a:endParaRPr lang="pt-BR" dirty="0"/>
          </a:p>
        </p:txBody>
      </p:sp>
      <p:sp>
        <p:nvSpPr>
          <p:cNvPr id="3" name="Espaço Reservado para Conteúdo 2"/>
          <p:cNvSpPr>
            <a:spLocks noGrp="1"/>
          </p:cNvSpPr>
          <p:nvPr>
            <p:ph sz="quarter" idx="1"/>
          </p:nvPr>
        </p:nvSpPr>
        <p:spPr/>
        <p:txBody>
          <a:bodyPr/>
          <a:lstStyle/>
          <a:p>
            <a:r>
              <a:rPr lang="pt-BR" dirty="0"/>
              <a:t>Art. 125. Nas alterações unilaterais a que se refere o </a:t>
            </a:r>
            <a:r>
              <a:rPr lang="pt-BR" dirty="0">
                <a:hlinkClick r:id="rId2"/>
              </a:rPr>
              <a:t>inciso I do </a:t>
            </a:r>
            <a:r>
              <a:rPr lang="pt-BR" b="1" dirty="0">
                <a:hlinkClick r:id="rId2"/>
              </a:rPr>
              <a:t>caput</a:t>
            </a:r>
            <a:r>
              <a:rPr lang="pt-BR" dirty="0">
                <a:hlinkClick r:id="rId2"/>
              </a:rPr>
              <a:t> do art. 124 desta Lei</a:t>
            </a:r>
            <a:r>
              <a:rPr lang="pt-BR" dirty="0"/>
              <a:t>, o contratado será obrigado a aceitar, nas mesmas condições contratuais, acréscimos ou supressões de até 25% (vinte e cinco por cento) do valor inicial atualizado do contrato que se fizerem nas obras, nos serviços ou nas compras, e, no caso de reforma de edifício ou de equipamento, o limite para os acréscimos será de 50% (cinquenta por cento).</a:t>
            </a:r>
          </a:p>
        </p:txBody>
      </p:sp>
    </p:spTree>
    <p:extLst>
      <p:ext uri="{BB962C8B-B14F-4D97-AF65-F5344CB8AC3E}">
        <p14:creationId xmlns:p14="http://schemas.microsoft.com/office/powerpoint/2010/main" val="270425599"/>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Art. 126. As alterações unilaterais a que se refere o </a:t>
            </a:r>
            <a:r>
              <a:rPr lang="pt-BR" dirty="0">
                <a:hlinkClick r:id="rId2"/>
              </a:rPr>
              <a:t>inciso I do </a:t>
            </a:r>
            <a:r>
              <a:rPr lang="pt-BR" b="1" dirty="0">
                <a:hlinkClick r:id="rId2"/>
              </a:rPr>
              <a:t>caput</a:t>
            </a:r>
            <a:r>
              <a:rPr lang="pt-BR" dirty="0">
                <a:hlinkClick r:id="rId2"/>
              </a:rPr>
              <a:t> do art. 124 desta Lei</a:t>
            </a:r>
            <a:r>
              <a:rPr lang="pt-BR" dirty="0"/>
              <a:t> não poderão transfigurar o objeto da contratação.</a:t>
            </a:r>
          </a:p>
          <a:p>
            <a:r>
              <a:rPr lang="pt-BR" dirty="0"/>
              <a:t>Art. 127. Se o contrato não contemplar preços unitários para obras ou serviços cujo aditamento se fizer necessário, esses serão fixados por meio da aplicação da relação geral entre os valores da proposta e o do orçamento-base da Administração sobre os preços referenciais ou de mercado vigentes na data do aditamento, respeitados os limites estabelecidos no </a:t>
            </a:r>
            <a:r>
              <a:rPr lang="pt-BR" dirty="0">
                <a:hlinkClick r:id="rId3"/>
              </a:rPr>
              <a:t>art. 125 desta Lei</a:t>
            </a:r>
            <a:r>
              <a:rPr lang="pt-BR" dirty="0"/>
              <a:t>.</a:t>
            </a:r>
          </a:p>
          <a:p>
            <a:endParaRPr lang="pt-BR" dirty="0"/>
          </a:p>
        </p:txBody>
      </p:sp>
    </p:spTree>
    <p:extLst>
      <p:ext uri="{BB962C8B-B14F-4D97-AF65-F5344CB8AC3E}">
        <p14:creationId xmlns:p14="http://schemas.microsoft.com/office/powerpoint/2010/main" val="4247528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a:bodyPr>
          <a:lstStyle/>
          <a:p>
            <a:r>
              <a:rPr lang="pt-BR" dirty="0"/>
              <a:t>Art. 128. Nas contratações de obras e serviços de engenharia, a diferença percentual entre o valor global do contrato e o preço global de referência não poderá ser reduzida em favor do contratado em decorrência de aditamentos que modifiquem a planilha orçamentária.</a:t>
            </a:r>
          </a:p>
          <a:p>
            <a:r>
              <a:rPr lang="pt-BR" dirty="0"/>
              <a:t>Art. 129. Nas alterações contratuais para supressão de obras, bens ou serviços, se o contratado já houver adquirido os materiais e os colocado no local dos trabalhos, estes deverão ser pagos pela Administração pelos custos de aquisição regularmente comprovados e monetariamente reajustados, podendo caber indenização por outros danos eventualmente decorrentes da supressão, desde que regularmente comprovados.</a:t>
            </a:r>
          </a:p>
          <a:p>
            <a:endParaRPr lang="pt-BR" dirty="0"/>
          </a:p>
        </p:txBody>
      </p:sp>
    </p:spTree>
    <p:extLst>
      <p:ext uri="{BB962C8B-B14F-4D97-AF65-F5344CB8AC3E}">
        <p14:creationId xmlns:p14="http://schemas.microsoft.com/office/powerpoint/2010/main" val="167387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lnSpcReduction="10000"/>
          </a:bodyPr>
          <a:lstStyle/>
          <a:p>
            <a:r>
              <a:rPr lang="pt-BR" dirty="0"/>
              <a:t>Art. 130. Caso haja alteração unilateral do contrato que aumente ou diminua os encargos do contratado, a Administração deverá restabelecer, no mesmo termo aditivo, o equilíbrio econômico-financeiro inicial.</a:t>
            </a:r>
          </a:p>
          <a:p>
            <a:r>
              <a:rPr lang="pt-BR" dirty="0"/>
              <a:t>Art. 131. A extinção do contrato não configurará óbice para o reconhecimento do desequilíbrio econômico-financeiro, hipótese em que será concedida indenização por meio de termo indenizatório.</a:t>
            </a:r>
          </a:p>
          <a:p>
            <a:r>
              <a:rPr lang="pt-BR" dirty="0"/>
              <a:t>Parágrafo único. O pedido de restabelecimento do equilíbrio econômico-financeiro deverá ser formulado durante a vigência do contrato e antes de eventual prorrogação nos termos do </a:t>
            </a:r>
            <a:r>
              <a:rPr lang="pt-BR" dirty="0">
                <a:hlinkClick r:id="rId2"/>
              </a:rPr>
              <a:t>art. 107 desta Lei</a:t>
            </a:r>
            <a:r>
              <a:rPr lang="pt-BR" dirty="0"/>
              <a:t>.</a:t>
            </a:r>
          </a:p>
          <a:p>
            <a:endParaRPr lang="pt-BR" dirty="0"/>
          </a:p>
        </p:txBody>
      </p:sp>
    </p:spTree>
    <p:extLst>
      <p:ext uri="{BB962C8B-B14F-4D97-AF65-F5344CB8AC3E}">
        <p14:creationId xmlns:p14="http://schemas.microsoft.com/office/powerpoint/2010/main" val="4037868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132. A formalização do termo aditivo é condição para a execução, pelo contratado, das prestações determinadas pela Administração no curso da execução do contrato, salvo nos casos de justificada necessidade de antecipação de seus efeitos, hipótese em que a formalização deverá ocorrer no prazo máximo de 1 (um) mês.</a:t>
            </a:r>
          </a:p>
        </p:txBody>
      </p:sp>
    </p:spTree>
    <p:extLst>
      <p:ext uri="{BB962C8B-B14F-4D97-AF65-F5344CB8AC3E}">
        <p14:creationId xmlns:p14="http://schemas.microsoft.com/office/powerpoint/2010/main" val="2432376215"/>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r>
              <a:rPr lang="pt-BR" dirty="0"/>
              <a:t>Art. 133.</a:t>
            </a:r>
            <a:r>
              <a:rPr lang="pt-BR" b="1" dirty="0"/>
              <a:t> </a:t>
            </a:r>
            <a:r>
              <a:rPr lang="pt-BR" dirty="0"/>
              <a:t>Nas hipóteses em que for adotada a contratação integrada ou </a:t>
            </a:r>
            <a:r>
              <a:rPr lang="pt-BR" dirty="0" err="1"/>
              <a:t>semi-integrada</a:t>
            </a:r>
            <a:r>
              <a:rPr lang="pt-BR" dirty="0"/>
              <a:t>, é vedada a alteração dos valores contratuais, exceto nos seguintes casos:</a:t>
            </a:r>
          </a:p>
          <a:p>
            <a:r>
              <a:rPr lang="pt-BR" b="1" dirty="0" smtClean="0">
                <a:solidFill>
                  <a:srgbClr val="FF0000"/>
                </a:solidFill>
              </a:rPr>
              <a:t>Art. 6º XXXII </a:t>
            </a:r>
            <a:r>
              <a:rPr lang="pt-BR" b="1" dirty="0">
                <a:solidFill>
                  <a:srgbClr val="FF0000"/>
                </a:solidFill>
              </a:rPr>
              <a:t>- contratação integrada: regime de contratação de obras e serviços de engenharia em que o contratado é responsável por elaborar e desenvolver os projetos básico e executivo, executar obras e serviços de engenharia, fornecer bens ou prestar serviços especiais e realizar montagem, teste, pré-operação e as demais operações necessárias e suficientes para a entrega final do objeto;</a:t>
            </a:r>
          </a:p>
        </p:txBody>
      </p:sp>
    </p:spTree>
    <p:extLst>
      <p:ext uri="{BB962C8B-B14F-4D97-AF65-F5344CB8AC3E}">
        <p14:creationId xmlns:p14="http://schemas.microsoft.com/office/powerpoint/2010/main" val="121853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b="1" dirty="0">
                <a:solidFill>
                  <a:srgbClr val="FF0000"/>
                </a:solidFill>
              </a:rPr>
              <a:t>XXXIII - contratação </a:t>
            </a:r>
            <a:r>
              <a:rPr lang="pt-BR" b="1" dirty="0" err="1">
                <a:solidFill>
                  <a:srgbClr val="FF0000"/>
                </a:solidFill>
              </a:rPr>
              <a:t>semi-integrada</a:t>
            </a:r>
            <a:r>
              <a:rPr lang="pt-BR" b="1" dirty="0">
                <a:solidFill>
                  <a:srgbClr val="FF0000"/>
                </a:solidFill>
              </a:rPr>
              <a:t>: regime de contratação de obras e serviços de engenharia em que o contratado é responsável por elaborar e desenvolver o projeto executivo, executar obras e serviços de engenharia, fornecer bens ou prestar serviços especiais e realizar montagem, teste, pré-operação e as demais operações necessárias e suficientes para a entrega final do objeto;</a:t>
            </a:r>
          </a:p>
        </p:txBody>
      </p:sp>
    </p:spTree>
    <p:extLst>
      <p:ext uri="{BB962C8B-B14F-4D97-AF65-F5344CB8AC3E}">
        <p14:creationId xmlns:p14="http://schemas.microsoft.com/office/powerpoint/2010/main" val="37995722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dirty="0">
                <a:latin typeface="Bookman Old Style" pitchFamily="18" charset="0"/>
              </a:rPr>
              <a:t>DA FORMALIZAÇÃO DOS CONTRATOS</a:t>
            </a:r>
            <a:br>
              <a:rPr lang="pt-BR" sz="2800" dirty="0">
                <a:latin typeface="Bookman Old Style" pitchFamily="18" charset="0"/>
              </a:rPr>
            </a:br>
            <a:endParaRPr lang="pt-BR" sz="2800" dirty="0"/>
          </a:p>
        </p:txBody>
      </p:sp>
      <p:sp>
        <p:nvSpPr>
          <p:cNvPr id="3" name="Espaço Reservado para Conteúdo 2"/>
          <p:cNvSpPr>
            <a:spLocks noGrp="1"/>
          </p:cNvSpPr>
          <p:nvPr>
            <p:ph sz="quarter" idx="1"/>
          </p:nvPr>
        </p:nvSpPr>
        <p:spPr/>
        <p:txBody>
          <a:bodyPr>
            <a:normAutofit/>
          </a:bodyPr>
          <a:lstStyle/>
          <a:p>
            <a:pPr marL="0" indent="0">
              <a:buNone/>
            </a:pPr>
            <a:endParaRPr lang="pt-BR" dirty="0" smtClean="0">
              <a:latin typeface="Bookman Old Style" pitchFamily="18" charset="0"/>
            </a:endParaRPr>
          </a:p>
          <a:p>
            <a:r>
              <a:rPr lang="pt-BR" dirty="0">
                <a:latin typeface="Bookman Old Style" pitchFamily="18" charset="0"/>
              </a:rPr>
              <a:t>Art. 89. Os contratos de que trata esta Lei regular-se-ão pelas suas cláusulas e pelos preceitos de direito público, e a eles serão aplicados, supletivamente, os princípios da teoria geral dos contratos e as disposições de direito privado.</a:t>
            </a:r>
          </a:p>
          <a:p>
            <a:endParaRPr lang="pt-BR" dirty="0"/>
          </a:p>
        </p:txBody>
      </p:sp>
    </p:spTree>
    <p:extLst>
      <p:ext uri="{BB962C8B-B14F-4D97-AF65-F5344CB8AC3E}">
        <p14:creationId xmlns:p14="http://schemas.microsoft.com/office/powerpoint/2010/main" val="190654429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 - para restabelecimento do equilíbrio econômico-financeiro decorrente de caso fortuito ou força maior;</a:t>
            </a:r>
          </a:p>
          <a:p>
            <a:endParaRPr lang="pt-BR" dirty="0"/>
          </a:p>
        </p:txBody>
      </p:sp>
    </p:spTree>
    <p:extLst>
      <p:ext uri="{BB962C8B-B14F-4D97-AF65-F5344CB8AC3E}">
        <p14:creationId xmlns:p14="http://schemas.microsoft.com/office/powerpoint/2010/main" val="2189331624"/>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II - por necessidade de alteração do projeto ou das especificações para melhor adequação técnica aos objetivos da contratação, a pedido da Administração, desde que não decorrente de erros ou omissões por parte do contratado, observados os limites estabelecidos no </a:t>
            </a:r>
            <a:r>
              <a:rPr lang="pt-BR" dirty="0">
                <a:hlinkClick r:id="rId2"/>
              </a:rPr>
              <a:t>art. 125 desta Lei</a:t>
            </a:r>
            <a:r>
              <a:rPr lang="pt-BR" dirty="0"/>
              <a:t>;</a:t>
            </a:r>
          </a:p>
          <a:p>
            <a:r>
              <a:rPr lang="pt-BR" dirty="0"/>
              <a:t>III - por necessidade de alteração do projeto nas contratações </a:t>
            </a:r>
            <a:r>
              <a:rPr lang="pt-BR" dirty="0" err="1"/>
              <a:t>semi-integradas</a:t>
            </a:r>
            <a:r>
              <a:rPr lang="pt-BR" dirty="0"/>
              <a:t>, nos termos do </a:t>
            </a:r>
            <a:r>
              <a:rPr lang="pt-BR" dirty="0">
                <a:hlinkClick r:id="rId3"/>
              </a:rPr>
              <a:t>§ 5º do art. 46 desta Lei</a:t>
            </a:r>
            <a:r>
              <a:rPr lang="pt-BR" dirty="0"/>
              <a:t>;</a:t>
            </a:r>
          </a:p>
          <a:p>
            <a:r>
              <a:rPr lang="pt-BR" dirty="0"/>
              <a:t>IV - por ocorrência de evento superveniente alocado na matriz de riscos como de responsabilidade da Administração.</a:t>
            </a:r>
          </a:p>
          <a:p>
            <a:endParaRPr lang="pt-BR" dirty="0"/>
          </a:p>
        </p:txBody>
      </p:sp>
    </p:spTree>
    <p:extLst>
      <p:ext uri="{BB962C8B-B14F-4D97-AF65-F5344CB8AC3E}">
        <p14:creationId xmlns:p14="http://schemas.microsoft.com/office/powerpoint/2010/main" val="363431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Criação ou extinção de tributos</a:t>
            </a:r>
            <a:endParaRPr lang="pt-BR" dirty="0"/>
          </a:p>
        </p:txBody>
      </p:sp>
      <p:sp>
        <p:nvSpPr>
          <p:cNvPr id="3" name="Espaço Reservado para Conteúdo 2"/>
          <p:cNvSpPr>
            <a:spLocks noGrp="1"/>
          </p:cNvSpPr>
          <p:nvPr>
            <p:ph sz="quarter" idx="1"/>
          </p:nvPr>
        </p:nvSpPr>
        <p:spPr/>
        <p:txBody>
          <a:bodyPr/>
          <a:lstStyle/>
          <a:p>
            <a:r>
              <a:rPr lang="pt-BR" dirty="0"/>
              <a:t>Art. 134. Os preços contratados serão alterados, para mais ou para menos, conforme o caso, se houver, após a data da apresentação da proposta, criação, alteração ou extinção de quaisquer tributos ou encargos legais ou a superveniência de disposições legais, com comprovada repercussão sobre os preços contratados.</a:t>
            </a:r>
          </a:p>
        </p:txBody>
      </p:sp>
    </p:spTree>
    <p:extLst>
      <p:ext uri="{BB962C8B-B14F-4D97-AF65-F5344CB8AC3E}">
        <p14:creationId xmlns:p14="http://schemas.microsoft.com/office/powerpoint/2010/main" val="4225918065"/>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135.</a:t>
            </a:r>
            <a:r>
              <a:rPr lang="pt-BR" b="1" dirty="0"/>
              <a:t> </a:t>
            </a:r>
            <a:r>
              <a:rPr lang="pt-BR" dirty="0"/>
              <a:t>Os preços dos contratos para serviços contínuos com regime de dedicação exclusiva de mão de obra ou com predominância de mão de obra serão repactuados para manutenção do equilíbrio econômico-financeiro, mediante demonstração analítica da variação dos custos contratuais, com data vinculada:</a:t>
            </a:r>
          </a:p>
          <a:p>
            <a:endParaRPr lang="pt-BR" dirty="0"/>
          </a:p>
        </p:txBody>
      </p:sp>
    </p:spTree>
    <p:extLst>
      <p:ext uri="{BB962C8B-B14F-4D97-AF65-F5344CB8AC3E}">
        <p14:creationId xmlns:p14="http://schemas.microsoft.com/office/powerpoint/2010/main" val="185586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ART. 6º</a:t>
            </a:r>
            <a:endParaRPr lang="pt-BR" dirty="0"/>
          </a:p>
        </p:txBody>
      </p:sp>
      <p:sp>
        <p:nvSpPr>
          <p:cNvPr id="3" name="Espaço Reservado para Conteúdo 2"/>
          <p:cNvSpPr>
            <a:spLocks noGrp="1"/>
          </p:cNvSpPr>
          <p:nvPr>
            <p:ph sz="quarter" idx="1"/>
          </p:nvPr>
        </p:nvSpPr>
        <p:spPr/>
        <p:txBody>
          <a:bodyPr>
            <a:normAutofit/>
          </a:bodyPr>
          <a:lstStyle/>
          <a:p>
            <a:r>
              <a:rPr lang="pt-BR" b="1" dirty="0">
                <a:solidFill>
                  <a:srgbClr val="FF0000"/>
                </a:solidFill>
              </a:rPr>
              <a:t>XVI - serviços contínuos com regime de dedicação exclusiva de mão de obra: aqueles cujo modelo de execução contratual exige, entre outros requisitos, que:</a:t>
            </a:r>
          </a:p>
          <a:p>
            <a:r>
              <a:rPr lang="pt-BR" b="1" dirty="0">
                <a:solidFill>
                  <a:srgbClr val="FF0000"/>
                </a:solidFill>
              </a:rPr>
              <a:t>a) os empregados do contratado fiquem à disposição nas dependências do contratante para a prestação dos serviços;</a:t>
            </a:r>
          </a:p>
          <a:p>
            <a:endParaRPr lang="pt-BR" dirty="0"/>
          </a:p>
        </p:txBody>
      </p:sp>
    </p:spTree>
    <p:extLst>
      <p:ext uri="{BB962C8B-B14F-4D97-AF65-F5344CB8AC3E}">
        <p14:creationId xmlns:p14="http://schemas.microsoft.com/office/powerpoint/2010/main" val="181074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b="1" dirty="0">
                <a:solidFill>
                  <a:srgbClr val="FF0000"/>
                </a:solidFill>
              </a:rPr>
              <a:t>b) o contratado não compartilhe os recursos humanos e materiais disponíveis de uma contratação para execução simultânea de outros contratos;</a:t>
            </a:r>
          </a:p>
          <a:p>
            <a:r>
              <a:rPr lang="pt-BR" b="1" dirty="0">
                <a:solidFill>
                  <a:srgbClr val="FF0000"/>
                </a:solidFill>
              </a:rPr>
              <a:t>c) o contratado possibilite a fiscalização pelo contratante quanto à distribuição, controle e supervisão dos recursos humanos alocados aos seus contratos;</a:t>
            </a:r>
          </a:p>
          <a:p>
            <a:endParaRPr lang="pt-BR" dirty="0"/>
          </a:p>
        </p:txBody>
      </p:sp>
    </p:spTree>
    <p:extLst>
      <p:ext uri="{BB962C8B-B14F-4D97-AF65-F5344CB8AC3E}">
        <p14:creationId xmlns:p14="http://schemas.microsoft.com/office/powerpoint/2010/main" val="290810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 - à da apresentação da proposta, para custos decorrentes do mercado;</a:t>
            </a:r>
          </a:p>
          <a:p>
            <a:endParaRPr lang="pt-BR" dirty="0"/>
          </a:p>
        </p:txBody>
      </p:sp>
    </p:spTree>
    <p:extLst>
      <p:ext uri="{BB962C8B-B14F-4D97-AF65-F5344CB8AC3E}">
        <p14:creationId xmlns:p14="http://schemas.microsoft.com/office/powerpoint/2010/main" val="670672360"/>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II - ao acordo, à convenção coletiva ou ao dissídio coletivo ao qual a proposta esteja vinculada, para os custos de mão de obra.</a:t>
            </a:r>
          </a:p>
          <a:p>
            <a:r>
              <a:rPr lang="pt-BR" dirty="0"/>
              <a:t>§ 1º A Administração não se vinculará às disposições contidas em acordos, convenções ou dissídios coletivos de trabalho que tratem de matéria não trabalhista, de pagamento de participação dos trabalhadores nos lucros ou resultados do contratado, ou que estabeleçam direitos não previstos em lei, como valores ou índices obrigatórios de encargos sociais ou previdenciários, bem como de preços para os insumos relacionados ao exercício da atividade.</a:t>
            </a:r>
          </a:p>
          <a:p>
            <a:endParaRPr lang="pt-BR" dirty="0"/>
          </a:p>
        </p:txBody>
      </p:sp>
    </p:spTree>
    <p:extLst>
      <p:ext uri="{BB962C8B-B14F-4D97-AF65-F5344CB8AC3E}">
        <p14:creationId xmlns:p14="http://schemas.microsoft.com/office/powerpoint/2010/main" val="223055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2º É vedado a órgão ou entidade contratante vincular-se às disposições previstas nos acordos, convenções ou dissídios coletivos de trabalho que tratem de obrigações e direitos que somente se aplicam aos contratos com a Administração Pública.</a:t>
            </a:r>
          </a:p>
          <a:p>
            <a:r>
              <a:rPr lang="pt-BR" dirty="0"/>
              <a:t>§ 3º A repactuação deverá observar o interregno mínimo de 1 (um) ano, contado da data da apresentação da proposta ou da data da última repactuação.</a:t>
            </a:r>
          </a:p>
          <a:p>
            <a:endParaRPr lang="pt-BR" dirty="0"/>
          </a:p>
        </p:txBody>
      </p:sp>
    </p:spTree>
    <p:extLst>
      <p:ext uri="{BB962C8B-B14F-4D97-AF65-F5344CB8AC3E}">
        <p14:creationId xmlns:p14="http://schemas.microsoft.com/office/powerpoint/2010/main" val="238040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4º A repactuação poderá ser dividida em tantas parcelas quantas forem necessárias, observado o princípio da anualidade do reajuste de preços da contratação, podendo ser realizada em momentos distintos para discutir a variação de custos que tenham sua anualidade resultante em datas diferenciadas, como os decorrentes de mão de obra e os decorrentes dos insumos necessários à execução dos serviços.</a:t>
            </a:r>
          </a:p>
        </p:txBody>
      </p:sp>
    </p:spTree>
    <p:extLst>
      <p:ext uri="{BB962C8B-B14F-4D97-AF65-F5344CB8AC3E}">
        <p14:creationId xmlns:p14="http://schemas.microsoft.com/office/powerpoint/2010/main" val="1787801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1º Todo contrato deverá </a:t>
            </a:r>
            <a:r>
              <a:rPr lang="pt-BR" u="sng" dirty="0"/>
              <a:t>mencionar os nomes das partes e os de seus representantes, a finalidade</a:t>
            </a:r>
            <a:r>
              <a:rPr lang="pt-BR" dirty="0"/>
              <a:t>, o </a:t>
            </a:r>
            <a:r>
              <a:rPr lang="pt-BR" u="sng" dirty="0"/>
              <a:t>ato que autorizou sua lavratura, o número do processo da licitação </a:t>
            </a:r>
            <a:r>
              <a:rPr lang="pt-BR" dirty="0"/>
              <a:t>ou da contratação direta e a sujeição dos contratantes às normas desta Lei e </a:t>
            </a:r>
            <a:r>
              <a:rPr lang="pt-BR" u="sng" dirty="0"/>
              <a:t>às cláusulas contratuais</a:t>
            </a:r>
            <a:r>
              <a:rPr lang="pt-BR" dirty="0"/>
              <a:t>.</a:t>
            </a:r>
          </a:p>
          <a:p>
            <a:pPr marL="0" indent="0">
              <a:buNone/>
            </a:pPr>
            <a:endParaRPr lang="pt-BR" dirty="0"/>
          </a:p>
        </p:txBody>
      </p:sp>
    </p:spTree>
    <p:extLst>
      <p:ext uri="{BB962C8B-B14F-4D97-AF65-F5344CB8AC3E}">
        <p14:creationId xmlns:p14="http://schemas.microsoft.com/office/powerpoint/2010/main" val="3282151912"/>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 5º Quando a contratação envolver mais de uma categoria profissional, a repactuação a que se refere o inciso II do </a:t>
            </a:r>
            <a:r>
              <a:rPr lang="pt-BR" b="1" dirty="0"/>
              <a:t>caput</a:t>
            </a:r>
            <a:r>
              <a:rPr lang="pt-BR" dirty="0"/>
              <a:t> deste artigo poderá ser dividida em tantos quantos forem os acordos, convenções ou dissídios coletivos de trabalho das categorias envolvidas na contratação.</a:t>
            </a:r>
          </a:p>
          <a:p>
            <a:r>
              <a:rPr lang="pt-BR" dirty="0"/>
              <a:t>§ 6º A repactuação será precedida de solicitação do contratado, acompanhada de demonstração analítica da variação dos custos, por meio de apresentação da planilha de custos e formação de preços, ou do novo acordo, convenção ou sentença normativa que fundamenta a repactuação.</a:t>
            </a:r>
          </a:p>
          <a:p>
            <a:endParaRPr lang="pt-BR" dirty="0"/>
          </a:p>
        </p:txBody>
      </p:sp>
    </p:spTree>
    <p:extLst>
      <p:ext uri="{BB962C8B-B14F-4D97-AF65-F5344CB8AC3E}">
        <p14:creationId xmlns:p14="http://schemas.microsoft.com/office/powerpoint/2010/main" val="321213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a:bodyPr>
          <a:lstStyle/>
          <a:p>
            <a:r>
              <a:rPr lang="pt-BR" dirty="0"/>
              <a:t>Art. 136. Registros que não caracterizam alteração do contrato podem ser realizados por simples apostila, dispensada a celebração de termo aditivo, como nas seguintes situações:</a:t>
            </a:r>
          </a:p>
          <a:p>
            <a:r>
              <a:rPr lang="pt-BR" dirty="0"/>
              <a:t>I - variação do valor contratual para fazer face ao reajuste ou à repactuação de preços previstos no próprio contrato;</a:t>
            </a:r>
          </a:p>
          <a:p>
            <a:r>
              <a:rPr lang="pt-BR" dirty="0"/>
              <a:t>II - atualizações, compensações ou penalizações financeiras decorrentes das condições de pagamento previstas no contrato;</a:t>
            </a:r>
          </a:p>
          <a:p>
            <a:r>
              <a:rPr lang="pt-BR" dirty="0"/>
              <a:t>III - alterações na razão ou na denominação social do contratado;</a:t>
            </a:r>
          </a:p>
          <a:p>
            <a:r>
              <a:rPr lang="pt-BR" dirty="0"/>
              <a:t>IV - empenho de dotações orçamentárias.</a:t>
            </a:r>
          </a:p>
          <a:p>
            <a:endParaRPr lang="pt-BR" dirty="0"/>
          </a:p>
        </p:txBody>
      </p:sp>
    </p:spTree>
    <p:extLst>
      <p:ext uri="{BB962C8B-B14F-4D97-AF65-F5344CB8AC3E}">
        <p14:creationId xmlns:p14="http://schemas.microsoft.com/office/powerpoint/2010/main" val="318037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DAS HIPÓTESES DE EXTINÇÃO DOS CONTRATOS</a:t>
            </a:r>
          </a:p>
        </p:txBody>
      </p:sp>
      <p:sp>
        <p:nvSpPr>
          <p:cNvPr id="3" name="Espaço Reservado para Conteúdo 2"/>
          <p:cNvSpPr>
            <a:spLocks noGrp="1"/>
          </p:cNvSpPr>
          <p:nvPr>
            <p:ph sz="quarter" idx="1"/>
          </p:nvPr>
        </p:nvSpPr>
        <p:spPr/>
        <p:txBody>
          <a:bodyPr>
            <a:normAutofit/>
          </a:bodyPr>
          <a:lstStyle/>
          <a:p>
            <a:r>
              <a:rPr lang="pt-BR" dirty="0"/>
              <a:t>Art. 137. Constituirão motivos para extinção do contrato, a qual deverá ser formalmente motivada nos autos do processo, assegurados o contraditório e a ampla defesa, as seguintes situações:</a:t>
            </a:r>
          </a:p>
          <a:p>
            <a:r>
              <a:rPr lang="pt-BR" dirty="0"/>
              <a:t>I - não cumprimento ou cumprimento irregular de normas </a:t>
            </a:r>
            <a:r>
              <a:rPr lang="pt-BR" dirty="0" err="1"/>
              <a:t>editalícias</a:t>
            </a:r>
            <a:r>
              <a:rPr lang="pt-BR" dirty="0"/>
              <a:t> ou de cláusulas contratuais, de especificações, de projetos ou de prazos;</a:t>
            </a:r>
          </a:p>
          <a:p>
            <a:r>
              <a:rPr lang="pt-BR" dirty="0"/>
              <a:t>II - desatendimento das determinações regulares emitidas pela autoridade designada para acompanhar e fiscalizar sua execução ou por autoridade superior;</a:t>
            </a:r>
          </a:p>
          <a:p>
            <a:endParaRPr lang="pt-BR" dirty="0"/>
          </a:p>
        </p:txBody>
      </p:sp>
    </p:spTree>
    <p:extLst>
      <p:ext uri="{BB962C8B-B14F-4D97-AF65-F5344CB8AC3E}">
        <p14:creationId xmlns:p14="http://schemas.microsoft.com/office/powerpoint/2010/main" val="295018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III - alteração social ou modificação da finalidade ou da estrutura da empresa que restrinja sua capacidade de concluir o contrato;</a:t>
            </a:r>
          </a:p>
          <a:p>
            <a:r>
              <a:rPr lang="pt-BR" dirty="0"/>
              <a:t>IV - decretação de falência ou de insolvência civil, dissolução da sociedade ou falecimento do contratado;</a:t>
            </a:r>
          </a:p>
          <a:p>
            <a:r>
              <a:rPr lang="pt-BR" dirty="0"/>
              <a:t>V - caso fortuito ou força maior, regularmente comprovados, impeditivos da execução do contrato;</a:t>
            </a:r>
          </a:p>
          <a:p>
            <a:endParaRPr lang="pt-BR" dirty="0"/>
          </a:p>
        </p:txBody>
      </p:sp>
    </p:spTree>
    <p:extLst>
      <p:ext uri="{BB962C8B-B14F-4D97-AF65-F5344CB8AC3E}">
        <p14:creationId xmlns:p14="http://schemas.microsoft.com/office/powerpoint/2010/main" val="336954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VI - atraso na obtenção da licença ambiental, ou impossibilidade de obtê-la, ou alteração substancial do anteprojeto que dela resultar, ainda que obtida no prazo previsto;</a:t>
            </a:r>
          </a:p>
          <a:p>
            <a:r>
              <a:rPr lang="pt-BR" dirty="0"/>
              <a:t>VII - atraso na liberação das áreas sujeitas a desapropriação, a desocupação ou a servidão administrativa, ou impossibilidade de liberação dessas áreas;</a:t>
            </a:r>
          </a:p>
          <a:p>
            <a:r>
              <a:rPr lang="pt-BR" dirty="0"/>
              <a:t>VIII - razões de interesse público, justificadas pela autoridade máxima do órgão ou da entidade contratante;</a:t>
            </a:r>
          </a:p>
          <a:p>
            <a:endParaRPr lang="pt-BR" dirty="0"/>
          </a:p>
        </p:txBody>
      </p:sp>
    </p:spTree>
    <p:extLst>
      <p:ext uri="{BB962C8B-B14F-4D97-AF65-F5344CB8AC3E}">
        <p14:creationId xmlns:p14="http://schemas.microsoft.com/office/powerpoint/2010/main" val="3393857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IX - não cumprimento das obrigações relativas à reserva de cargos prevista em lei, bem como em outras normas específicas, para pessoa com deficiência, para reabilitado da Previdência Social ou para aprendiz.</a:t>
            </a:r>
          </a:p>
          <a:p>
            <a:r>
              <a:rPr lang="pt-BR" dirty="0"/>
              <a:t>§ 1º Regulamento poderá especificar procedimentos e critérios para verificação da ocorrência dos motivos previstos no </a:t>
            </a:r>
            <a:r>
              <a:rPr lang="pt-BR" b="1" dirty="0"/>
              <a:t>caput</a:t>
            </a:r>
            <a:r>
              <a:rPr lang="pt-BR" dirty="0"/>
              <a:t> deste artigo.</a:t>
            </a:r>
          </a:p>
          <a:p>
            <a:endParaRPr lang="pt-BR" dirty="0"/>
          </a:p>
        </p:txBody>
      </p:sp>
    </p:spTree>
    <p:extLst>
      <p:ext uri="{BB962C8B-B14F-4D97-AF65-F5344CB8AC3E}">
        <p14:creationId xmlns:p14="http://schemas.microsoft.com/office/powerpoint/2010/main" val="420421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2º O contratado terá direito à extinção do contrato nas seguintes hipóteses:</a:t>
            </a:r>
          </a:p>
          <a:p>
            <a:r>
              <a:rPr lang="pt-BR" dirty="0"/>
              <a:t>I - supressão, por parte da Administração, de obras, serviços ou compras que acarrete modificação do valor inicial do contrato além do limite permitido no </a:t>
            </a:r>
            <a:r>
              <a:rPr lang="pt-BR" dirty="0">
                <a:hlinkClick r:id="rId2"/>
              </a:rPr>
              <a:t>art. 125 desta Lei</a:t>
            </a:r>
            <a:r>
              <a:rPr lang="pt-BR" dirty="0"/>
              <a:t>;</a:t>
            </a:r>
          </a:p>
          <a:p>
            <a:r>
              <a:rPr lang="pt-BR" dirty="0"/>
              <a:t>II - suspensão de execução do contrato, por ordem escrita da Administração, por prazo superior a 3 (três) meses;</a:t>
            </a:r>
          </a:p>
          <a:p>
            <a:endParaRPr lang="pt-BR" dirty="0"/>
          </a:p>
        </p:txBody>
      </p:sp>
    </p:spTree>
    <p:extLst>
      <p:ext uri="{BB962C8B-B14F-4D97-AF65-F5344CB8AC3E}">
        <p14:creationId xmlns:p14="http://schemas.microsoft.com/office/powerpoint/2010/main" val="216606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III - repetidas suspensões que totalizem 90 (noventa) dias úteis, independentemente do pagamento obrigatório de indenização pelas sucessivas e contratualmente imprevistas desmobilizações e mobilizações e outras previstas;</a:t>
            </a:r>
          </a:p>
          <a:p>
            <a:r>
              <a:rPr lang="pt-BR" dirty="0"/>
              <a:t>IV - atraso superior a 2 (dois) meses, contado da emissão da nota fiscal, dos pagamentos ou de parcelas de pagamentos devidos pela Administração por despesas de obras, serviços ou fornecimentos;</a:t>
            </a:r>
          </a:p>
          <a:p>
            <a:endParaRPr lang="pt-BR" dirty="0"/>
          </a:p>
        </p:txBody>
      </p:sp>
    </p:spTree>
    <p:extLst>
      <p:ext uri="{BB962C8B-B14F-4D97-AF65-F5344CB8AC3E}">
        <p14:creationId xmlns:p14="http://schemas.microsoft.com/office/powerpoint/2010/main" val="10890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V - não liberação pela Administração, nos prazos contratuais, de área, local ou objeto, para execução de obra, serviço ou fornecimento, e de fontes de materiais naturais especificadas no projeto, inclusive devido a atraso ou descumprimento das obrigações atribuídas pelo contrato à Administração relacionadas a desapropriação, a desocupação de áreas públicas ou a licenciamento ambiental.</a:t>
            </a:r>
          </a:p>
        </p:txBody>
      </p:sp>
    </p:spTree>
    <p:extLst>
      <p:ext uri="{BB962C8B-B14F-4D97-AF65-F5344CB8AC3E}">
        <p14:creationId xmlns:p14="http://schemas.microsoft.com/office/powerpoint/2010/main" val="3777532879"/>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3º As hipóteses de extinção a que se referem os incisos II, III e IV do § 2º deste artigo observarão as seguintes disposições:</a:t>
            </a:r>
          </a:p>
          <a:p>
            <a:r>
              <a:rPr lang="pt-BR" dirty="0"/>
              <a:t>I - não serão admitidas em caso de calamidade pública, de grave perturbação da ordem interna ou de guerra, bem como quando decorrerem de ato ou fato que o contratado tenha praticado, do qual tenha participado ou para o qual tenha contribuído;</a:t>
            </a:r>
          </a:p>
          <a:p>
            <a:endParaRPr lang="pt-BR" dirty="0"/>
          </a:p>
        </p:txBody>
      </p:sp>
    </p:spTree>
    <p:extLst>
      <p:ext uri="{BB962C8B-B14F-4D97-AF65-F5344CB8AC3E}">
        <p14:creationId xmlns:p14="http://schemas.microsoft.com/office/powerpoint/2010/main" val="1413528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2º Os contratos deverão estabelecer com clareza e precisão as condições para sua execução, expressas em cláusulas que definam os direitos, as obrigações e as responsabilidades das partes, em conformidade com os termos do edital de licitação e os da proposta vencedora ou com os termos do ato que autorizou a contratação direta e os da respectiva proposta</a:t>
            </a:r>
            <a:r>
              <a:rPr lang="pt-BR" dirty="0"/>
              <a:t>.</a:t>
            </a:r>
          </a:p>
        </p:txBody>
      </p:sp>
    </p:spTree>
    <p:extLst>
      <p:ext uri="{BB962C8B-B14F-4D97-AF65-F5344CB8AC3E}">
        <p14:creationId xmlns:p14="http://schemas.microsoft.com/office/powerpoint/2010/main" val="3980392690"/>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II - assegurarão ao contratado o direito de optar pela suspensão do cumprimento das obrigações assumidas até a normalização da situação, admitido o restabelecimento do equilíbrio econômico-financeiro do contrato, na forma da </a:t>
            </a:r>
            <a:r>
              <a:rPr lang="pt-BR" dirty="0">
                <a:hlinkClick r:id="rId2"/>
              </a:rPr>
              <a:t>alínea “d” do inciso II do </a:t>
            </a:r>
            <a:r>
              <a:rPr lang="pt-BR" b="1" dirty="0">
                <a:hlinkClick r:id="rId2"/>
              </a:rPr>
              <a:t>caput</a:t>
            </a:r>
            <a:r>
              <a:rPr lang="pt-BR" dirty="0">
                <a:hlinkClick r:id="rId2"/>
              </a:rPr>
              <a:t> do art. 124 desta Lei</a:t>
            </a:r>
            <a:r>
              <a:rPr lang="pt-BR" dirty="0"/>
              <a:t>.</a:t>
            </a:r>
          </a:p>
          <a:p>
            <a:r>
              <a:rPr lang="pt-BR" dirty="0"/>
              <a:t>§ 4º Os emitentes das garantias previstas no </a:t>
            </a:r>
            <a:r>
              <a:rPr lang="pt-BR" dirty="0">
                <a:hlinkClick r:id="rId3"/>
              </a:rPr>
              <a:t>art. 96 desta Lei</a:t>
            </a:r>
            <a:r>
              <a:rPr lang="pt-BR" dirty="0"/>
              <a:t> deverão ser notificados pelo contratante quanto ao início de processo administrativo para apuração de descumprimento de cláusulas contratuais.</a:t>
            </a:r>
          </a:p>
          <a:p>
            <a:endParaRPr lang="pt-BR" dirty="0"/>
          </a:p>
        </p:txBody>
      </p:sp>
    </p:spTree>
    <p:extLst>
      <p:ext uri="{BB962C8B-B14F-4D97-AF65-F5344CB8AC3E}">
        <p14:creationId xmlns:p14="http://schemas.microsoft.com/office/powerpoint/2010/main" val="89350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138. A extinção do contrato poderá ser:</a:t>
            </a:r>
          </a:p>
          <a:p>
            <a:r>
              <a:rPr lang="pt-BR" dirty="0"/>
              <a:t>I - determinada por ato unilateral e escrito da Administração, exceto no caso de descumprimento decorrente de sua própria conduta;</a:t>
            </a:r>
          </a:p>
          <a:p>
            <a:r>
              <a:rPr lang="pt-BR" dirty="0"/>
              <a:t>II - consensual, por acordo entre as partes, por conciliação, por mediação ou por comitê de resolução de disputas, desde que haja interesse da Administração;</a:t>
            </a:r>
          </a:p>
          <a:p>
            <a:endParaRPr lang="pt-BR" dirty="0"/>
          </a:p>
        </p:txBody>
      </p:sp>
    </p:spTree>
    <p:extLst>
      <p:ext uri="{BB962C8B-B14F-4D97-AF65-F5344CB8AC3E}">
        <p14:creationId xmlns:p14="http://schemas.microsoft.com/office/powerpoint/2010/main" val="206663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III - determinada por decisão arbitral, em decorrência de cláusula compromissória ou compromisso arbitral, ou por decisão judicial.</a:t>
            </a:r>
          </a:p>
          <a:p>
            <a:r>
              <a:rPr lang="pt-BR" dirty="0"/>
              <a:t>§ 1º A extinção determinada por ato unilateral da Administração e a extinção consensual deverão ser precedidas de autorização escrita e fundamentada da autoridade competente e reduzidas a termo no respectivo processo.</a:t>
            </a:r>
          </a:p>
          <a:p>
            <a:endParaRPr lang="pt-BR" dirty="0"/>
          </a:p>
        </p:txBody>
      </p:sp>
    </p:spTree>
    <p:extLst>
      <p:ext uri="{BB962C8B-B14F-4D97-AF65-F5344CB8AC3E}">
        <p14:creationId xmlns:p14="http://schemas.microsoft.com/office/powerpoint/2010/main" val="312227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2º Quando a extinção decorrer de culpa exclusiva da Administração, o contratado será ressarcido pelos prejuízos regularmente comprovados que houver sofrido e terá direito a:</a:t>
            </a:r>
          </a:p>
          <a:p>
            <a:r>
              <a:rPr lang="pt-BR" dirty="0"/>
              <a:t>I - devolução da garantia;</a:t>
            </a:r>
          </a:p>
          <a:p>
            <a:r>
              <a:rPr lang="pt-BR" dirty="0"/>
              <a:t>II - pagamentos devidos pela execução do contrato até a data de extinção;</a:t>
            </a:r>
          </a:p>
          <a:p>
            <a:r>
              <a:rPr lang="pt-BR" dirty="0"/>
              <a:t>III - pagamento do custo da desmobilização.</a:t>
            </a:r>
          </a:p>
          <a:p>
            <a:endParaRPr lang="pt-BR" dirty="0"/>
          </a:p>
        </p:txBody>
      </p:sp>
    </p:spTree>
    <p:extLst>
      <p:ext uri="{BB962C8B-B14F-4D97-AF65-F5344CB8AC3E}">
        <p14:creationId xmlns:p14="http://schemas.microsoft.com/office/powerpoint/2010/main" val="2194040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Art. 139. A extinção determinada por ato unilateral da Administração poderá acarretar, sem prejuízo das sanções previstas nesta Lei, as seguintes consequências:</a:t>
            </a:r>
          </a:p>
          <a:p>
            <a:r>
              <a:rPr lang="pt-BR" dirty="0"/>
              <a:t>I - assunção imediata do objeto do contrato, no estado e local em que se encontrar, por ato próprio da Administração;</a:t>
            </a:r>
          </a:p>
          <a:p>
            <a:r>
              <a:rPr lang="pt-BR" dirty="0"/>
              <a:t>II - ocupação e utilização do local, das instalações, dos equipamentos, do material e do pessoal empregados na execução do contrato e necessários à sua continuidade;</a:t>
            </a:r>
          </a:p>
          <a:p>
            <a:endParaRPr lang="pt-BR" dirty="0"/>
          </a:p>
        </p:txBody>
      </p:sp>
    </p:spTree>
    <p:extLst>
      <p:ext uri="{BB962C8B-B14F-4D97-AF65-F5344CB8AC3E}">
        <p14:creationId xmlns:p14="http://schemas.microsoft.com/office/powerpoint/2010/main" val="160488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III - execução da garantia contratual para:</a:t>
            </a:r>
          </a:p>
          <a:p>
            <a:r>
              <a:rPr lang="pt-BR" dirty="0"/>
              <a:t>a) ressarcimento da Administração Pública por prejuízos decorrentes da não execução;</a:t>
            </a:r>
          </a:p>
          <a:p>
            <a:r>
              <a:rPr lang="pt-BR" dirty="0"/>
              <a:t>b) pagamento de verbas trabalhistas, fundiárias e previdenciárias, quando cabível;</a:t>
            </a:r>
          </a:p>
          <a:p>
            <a:r>
              <a:rPr lang="pt-BR" dirty="0"/>
              <a:t>c) pagamento das multas devidas à Administração Pública;</a:t>
            </a:r>
          </a:p>
          <a:p>
            <a:r>
              <a:rPr lang="pt-BR" dirty="0"/>
              <a:t>d) exigência da assunção da execução e da conclusão do objeto do contrato pela seguradora, quando cabível;</a:t>
            </a:r>
          </a:p>
          <a:p>
            <a:endParaRPr lang="pt-BR" dirty="0"/>
          </a:p>
        </p:txBody>
      </p:sp>
    </p:spTree>
    <p:extLst>
      <p:ext uri="{BB962C8B-B14F-4D97-AF65-F5344CB8AC3E}">
        <p14:creationId xmlns:p14="http://schemas.microsoft.com/office/powerpoint/2010/main" val="174700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r>
              <a:rPr lang="pt-BR" dirty="0"/>
              <a:t>IV - retenção dos créditos decorrentes do contrato até o limite dos prejuízos causados à Administração Pública e das multas aplicadas.</a:t>
            </a:r>
          </a:p>
          <a:p>
            <a:r>
              <a:rPr lang="pt-BR" dirty="0"/>
              <a:t>§ 1º A aplicação das medidas previstas nos incisos I e II do </a:t>
            </a:r>
            <a:r>
              <a:rPr lang="pt-BR" b="1" dirty="0"/>
              <a:t>caput</a:t>
            </a:r>
            <a:r>
              <a:rPr lang="pt-BR" dirty="0"/>
              <a:t> deste artigo ficará a critério da Administração, que poderá dar continuidade à obra ou ao serviço por execução direta ou indireta.</a:t>
            </a:r>
          </a:p>
          <a:p>
            <a:r>
              <a:rPr lang="pt-BR" dirty="0"/>
              <a:t>§ 2º Na hipótese do inciso II do </a:t>
            </a:r>
            <a:r>
              <a:rPr lang="pt-BR" b="1" dirty="0"/>
              <a:t>caput</a:t>
            </a:r>
            <a:r>
              <a:rPr lang="pt-BR" dirty="0"/>
              <a:t> deste artigo, o ato deverá ser precedido de autorização expressa do ministro de Estado, do secretário estadual ou do secretário municipal competente, conforme o caso.</a:t>
            </a:r>
          </a:p>
          <a:p>
            <a:endParaRPr lang="pt-BR" dirty="0"/>
          </a:p>
        </p:txBody>
      </p:sp>
    </p:spTree>
    <p:extLst>
      <p:ext uri="{BB962C8B-B14F-4D97-AF65-F5344CB8AC3E}">
        <p14:creationId xmlns:p14="http://schemas.microsoft.com/office/powerpoint/2010/main" val="2819159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DO RECEBIMENTO DO OBJETO DO CONTRATO</a:t>
            </a:r>
          </a:p>
        </p:txBody>
      </p:sp>
      <p:sp>
        <p:nvSpPr>
          <p:cNvPr id="3" name="Espaço Reservado para Conteúdo 2"/>
          <p:cNvSpPr>
            <a:spLocks noGrp="1"/>
          </p:cNvSpPr>
          <p:nvPr>
            <p:ph sz="quarter" idx="1"/>
          </p:nvPr>
        </p:nvSpPr>
        <p:spPr/>
        <p:txBody>
          <a:bodyPr/>
          <a:lstStyle/>
          <a:p>
            <a:r>
              <a:rPr lang="pt-BR" dirty="0"/>
              <a:t>Art. 140. O objeto do contrato será recebido:</a:t>
            </a:r>
          </a:p>
          <a:p>
            <a:r>
              <a:rPr lang="pt-BR" dirty="0"/>
              <a:t>I - em se tratando de obras e serviços:</a:t>
            </a:r>
          </a:p>
          <a:p>
            <a:r>
              <a:rPr lang="pt-BR" dirty="0"/>
              <a:t>a) provisoriamente, pelo responsável por seu acompanhamento e fiscalização, mediante termo detalhado, quando verificado o cumprimento das exigências de caráter técnico;</a:t>
            </a:r>
          </a:p>
          <a:p>
            <a:r>
              <a:rPr lang="pt-BR" dirty="0"/>
              <a:t>b) definitivamente, por servidor ou comissão designada pela autoridade competente, mediante termo detalhado que comprove o atendimento das exigências contratuais;</a:t>
            </a:r>
          </a:p>
          <a:p>
            <a:endParaRPr lang="pt-BR" dirty="0"/>
          </a:p>
        </p:txBody>
      </p:sp>
    </p:spTree>
    <p:extLst>
      <p:ext uri="{BB962C8B-B14F-4D97-AF65-F5344CB8AC3E}">
        <p14:creationId xmlns:p14="http://schemas.microsoft.com/office/powerpoint/2010/main" val="1724390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 - em se tratando de compras:</a:t>
            </a:r>
          </a:p>
          <a:p>
            <a:r>
              <a:rPr lang="pt-BR" dirty="0"/>
              <a:t>a) provisoriamente, de forma sumária, pelo responsável por seu acompanhamento e fiscalização, com verificação posterior da conformidade do material com as exigências contratuais;</a:t>
            </a:r>
          </a:p>
          <a:p>
            <a:r>
              <a:rPr lang="pt-BR" dirty="0"/>
              <a:t>b) definitivamente, por servidor ou comissão designada pela autoridade competente, mediante termo detalhado que comprove o atendimento das exigências contratuais.</a:t>
            </a:r>
          </a:p>
          <a:p>
            <a:endParaRPr lang="pt-BR" dirty="0"/>
          </a:p>
        </p:txBody>
      </p:sp>
    </p:spTree>
    <p:extLst>
      <p:ext uri="{BB962C8B-B14F-4D97-AF65-F5344CB8AC3E}">
        <p14:creationId xmlns:p14="http://schemas.microsoft.com/office/powerpoint/2010/main" val="424985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 1º O objeto do contrato poderá ser rejeitado, no todo ou em parte, quando estiver em desacordo com o contrato.</a:t>
            </a:r>
          </a:p>
          <a:p>
            <a:r>
              <a:rPr lang="pt-BR" dirty="0"/>
              <a:t>§ 2º O recebimento provisório ou definitivo não excluirá a responsabilidade civil pela solidez e pela segurança da obra ou serviço nem a responsabilidade ético-profissional pela perfeita execução do contrato, nos limites estabelecidos pela lei ou pelo contrato.</a:t>
            </a:r>
          </a:p>
          <a:p>
            <a:r>
              <a:rPr lang="pt-BR" dirty="0"/>
              <a:t>§ 3º Os prazos e os métodos para a realização dos recebimentos provisório e definitivo serão definidos em regulamento ou no contrato.</a:t>
            </a:r>
          </a:p>
          <a:p>
            <a:endParaRPr lang="pt-BR" dirty="0"/>
          </a:p>
        </p:txBody>
      </p:sp>
    </p:spTree>
    <p:extLst>
      <p:ext uri="{BB962C8B-B14F-4D97-AF65-F5344CB8AC3E}">
        <p14:creationId xmlns:p14="http://schemas.microsoft.com/office/powerpoint/2010/main" val="238439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90. A Administração convocará regularmente o licitante vencedor para assinar o termo de contrato ou para aceitar ou retirar o instrumento equivalente, dentro do prazo e nas condições estabelecidas no edital de licitação, sob pena de decair o direito à contratação, sem prejuízo das sanções previstas nesta Lei.</a:t>
            </a:r>
          </a:p>
        </p:txBody>
      </p:sp>
    </p:spTree>
    <p:extLst>
      <p:ext uri="{BB962C8B-B14F-4D97-AF65-F5344CB8AC3E}">
        <p14:creationId xmlns:p14="http://schemas.microsoft.com/office/powerpoint/2010/main" val="3956737242"/>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4º Salvo disposição em contrário constante do edital ou de ato normativo, os ensaios, os testes e as demais provas para aferição da boa execução do objeto do contrato exigidos por normas técnicas oficiais correrão por conta do contratado.</a:t>
            </a:r>
          </a:p>
          <a:p>
            <a:r>
              <a:rPr lang="pt-BR" dirty="0"/>
              <a:t>§ 5º Em se tratando de projeto de obra, o recebimento definitivo pela Administração não eximirá o projetista ou o consultor da responsabilidade objetiva por todos os danos causados por falha de projeto.</a:t>
            </a:r>
          </a:p>
          <a:p>
            <a:endParaRPr lang="pt-BR" dirty="0"/>
          </a:p>
        </p:txBody>
      </p:sp>
    </p:spTree>
    <p:extLst>
      <p:ext uri="{BB962C8B-B14F-4D97-AF65-F5344CB8AC3E}">
        <p14:creationId xmlns:p14="http://schemas.microsoft.com/office/powerpoint/2010/main" val="92231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 6º Em se tratando de obra, o recebimento definitivo pela Administração não eximirá o contratado, pelo prazo mínimo de 5 (cinco) anos, admitida a previsão de prazo de garantia superior no edital e no contrato, da responsabilidade objetiva pela solidez e pela segurança dos materiais e dos serviços executados e pela funcionalidade da construção, da reforma, da recuperação ou da ampliação do bem imóvel, e, em caso de vício, defeito ou incorreção identificados, o contratado ficará responsável pela reparação, pela correção, pela reconstrução ou pela substituição necessárias.</a:t>
            </a:r>
          </a:p>
        </p:txBody>
      </p:sp>
    </p:spTree>
    <p:extLst>
      <p:ext uri="{BB962C8B-B14F-4D97-AF65-F5344CB8AC3E}">
        <p14:creationId xmlns:p14="http://schemas.microsoft.com/office/powerpoint/2010/main" val="1839671221"/>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DOS PAGAMENTOS</a:t>
            </a:r>
          </a:p>
        </p:txBody>
      </p:sp>
      <p:sp>
        <p:nvSpPr>
          <p:cNvPr id="3" name="Espaço Reservado para Conteúdo 2"/>
          <p:cNvSpPr>
            <a:spLocks noGrp="1"/>
          </p:cNvSpPr>
          <p:nvPr>
            <p:ph sz="quarter" idx="1"/>
          </p:nvPr>
        </p:nvSpPr>
        <p:spPr/>
        <p:txBody>
          <a:bodyPr/>
          <a:lstStyle/>
          <a:p>
            <a:r>
              <a:rPr lang="pt-BR" dirty="0"/>
              <a:t>Art. 141. No dever de pagamento pela Administração, será observada a ordem cronológica para cada fonte diferenciada de recursos, subdividida nas seguintes categorias de contratos:</a:t>
            </a:r>
          </a:p>
          <a:p>
            <a:r>
              <a:rPr lang="pt-BR" dirty="0"/>
              <a:t>I - fornecimento de bens;</a:t>
            </a:r>
          </a:p>
          <a:p>
            <a:r>
              <a:rPr lang="pt-BR" dirty="0"/>
              <a:t>II - locações;</a:t>
            </a:r>
          </a:p>
          <a:p>
            <a:r>
              <a:rPr lang="pt-BR" dirty="0"/>
              <a:t>III - prestação de serviços;</a:t>
            </a:r>
          </a:p>
          <a:p>
            <a:r>
              <a:rPr lang="pt-BR" dirty="0"/>
              <a:t>IV - realização de obras.</a:t>
            </a:r>
          </a:p>
          <a:p>
            <a:endParaRPr lang="pt-BR" dirty="0"/>
          </a:p>
        </p:txBody>
      </p:sp>
    </p:spTree>
    <p:extLst>
      <p:ext uri="{BB962C8B-B14F-4D97-AF65-F5344CB8AC3E}">
        <p14:creationId xmlns:p14="http://schemas.microsoft.com/office/powerpoint/2010/main" val="189992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1º A ordem cronológica referida no </a:t>
            </a:r>
            <a:r>
              <a:rPr lang="pt-BR" b="1" dirty="0"/>
              <a:t>caput</a:t>
            </a:r>
            <a:r>
              <a:rPr lang="pt-BR" dirty="0"/>
              <a:t> deste artigo poderá ser alterada, mediante prévia justificativa da autoridade competente e posterior comunicação ao órgão de controle interno da Administração e ao tribunal de contas competente, exclusivamente nas seguintes situações:</a:t>
            </a:r>
          </a:p>
          <a:p>
            <a:r>
              <a:rPr lang="pt-BR" dirty="0"/>
              <a:t>I - grave perturbação da ordem, situação de emergência ou calamidade pública;</a:t>
            </a:r>
          </a:p>
          <a:p>
            <a:endParaRPr lang="pt-BR" dirty="0"/>
          </a:p>
        </p:txBody>
      </p:sp>
    </p:spTree>
    <p:extLst>
      <p:ext uri="{BB962C8B-B14F-4D97-AF65-F5344CB8AC3E}">
        <p14:creationId xmlns:p14="http://schemas.microsoft.com/office/powerpoint/2010/main" val="410540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 - pagamento a microempresa, empresa de pequeno porte, agricultor familiar, produtor rural pessoa física, microempreendedor individual e sociedade cooperativa, desde que demonstrado o risco de descontinuidade do cumprimento do objeto do contrato;</a:t>
            </a:r>
          </a:p>
          <a:p>
            <a:r>
              <a:rPr lang="pt-BR" dirty="0"/>
              <a:t>III - pagamento de serviços necessários ao funcionamento dos sistemas estruturantes, desde que demonstrado o risco de descontinuidade do cumprimento do objeto do contrato;</a:t>
            </a:r>
          </a:p>
          <a:p>
            <a:endParaRPr lang="pt-BR" dirty="0"/>
          </a:p>
        </p:txBody>
      </p:sp>
    </p:spTree>
    <p:extLst>
      <p:ext uri="{BB962C8B-B14F-4D97-AF65-F5344CB8AC3E}">
        <p14:creationId xmlns:p14="http://schemas.microsoft.com/office/powerpoint/2010/main" val="343820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IV - pagamento de direitos oriundos de contratos em caso de falência, recuperação judicial ou dissolução da empresa contratada;</a:t>
            </a:r>
          </a:p>
          <a:p>
            <a:r>
              <a:rPr lang="pt-BR" dirty="0"/>
              <a:t>V - pagamento de contrato cujo objeto seja imprescindível para assegurar a integridade do patrimônio público ou para manter o funcionamento das atividades finalísticas do órgão ou entidade, quando demonstrado o risco de descontinuidade da prestação de serviço público de relevância ou o cumprimento da missão institucional.</a:t>
            </a:r>
          </a:p>
          <a:p>
            <a:endParaRPr lang="pt-BR" dirty="0"/>
          </a:p>
        </p:txBody>
      </p:sp>
    </p:spTree>
    <p:extLst>
      <p:ext uri="{BB962C8B-B14F-4D97-AF65-F5344CB8AC3E}">
        <p14:creationId xmlns:p14="http://schemas.microsoft.com/office/powerpoint/2010/main" val="274825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2º A inobservância imotivada da ordem cronológica referida no </a:t>
            </a:r>
            <a:r>
              <a:rPr lang="pt-BR" b="1" dirty="0"/>
              <a:t>caput</a:t>
            </a:r>
            <a:r>
              <a:rPr lang="pt-BR" dirty="0"/>
              <a:t> deste artigo ensejará a apuração de responsabilidade do agente responsável, cabendo aos órgãos de controle a sua fiscalização.</a:t>
            </a:r>
          </a:p>
          <a:p>
            <a:r>
              <a:rPr lang="pt-BR" dirty="0"/>
              <a:t>§ 3º O órgão ou entidade deverá disponibilizar, mensalmente, em seção específica de acesso à informação em seu sítio na internet, a ordem cronológica de seus pagamentos, bem como as justificativas que fundamentarem a eventual alteração dessa ordem.</a:t>
            </a:r>
          </a:p>
          <a:p>
            <a:endParaRPr lang="pt-BR" dirty="0"/>
          </a:p>
        </p:txBody>
      </p:sp>
    </p:spTree>
    <p:extLst>
      <p:ext uri="{BB962C8B-B14F-4D97-AF65-F5344CB8AC3E}">
        <p14:creationId xmlns:p14="http://schemas.microsoft.com/office/powerpoint/2010/main" val="193214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142. Disposição expressa no edital ou no contrato poderá prever pagamento em conta vinculada ou pagamento pela efetiva comprovação do fato gerador.</a:t>
            </a:r>
          </a:p>
          <a:p>
            <a:r>
              <a:rPr lang="pt-BR" dirty="0" smtClean="0"/>
              <a:t>Art</a:t>
            </a:r>
            <a:r>
              <a:rPr lang="pt-BR" dirty="0"/>
              <a:t>. 143. No caso de controvérsia sobre a execução do objeto, quanto a dimensão, qualidade e quantidade, a parcela incontroversa deverá ser liberada no prazo previsto para pagamento.</a:t>
            </a:r>
          </a:p>
          <a:p>
            <a:endParaRPr lang="pt-BR" dirty="0"/>
          </a:p>
        </p:txBody>
      </p:sp>
    </p:spTree>
    <p:extLst>
      <p:ext uri="{BB962C8B-B14F-4D97-AF65-F5344CB8AC3E}">
        <p14:creationId xmlns:p14="http://schemas.microsoft.com/office/powerpoint/2010/main" val="91059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Art. 144.</a:t>
            </a:r>
            <a:r>
              <a:rPr lang="pt-BR" b="1" dirty="0"/>
              <a:t> </a:t>
            </a:r>
            <a:r>
              <a:rPr lang="pt-BR" dirty="0"/>
              <a:t>Na contratação de obras, fornecimentos e serviços, inclusive de engenharia, poderá ser estabelecida remuneração variável vinculada ao desempenho do contratado, com base em metas, padrões de qualidade, critérios de sustentabilidade ambiental e prazos de entrega definidos no edital de licitação e no contrato.</a:t>
            </a:r>
          </a:p>
          <a:p>
            <a:endParaRPr lang="pt-BR" dirty="0"/>
          </a:p>
        </p:txBody>
      </p:sp>
    </p:spTree>
    <p:extLst>
      <p:ext uri="{BB962C8B-B14F-4D97-AF65-F5344CB8AC3E}">
        <p14:creationId xmlns:p14="http://schemas.microsoft.com/office/powerpoint/2010/main" val="4178303095"/>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1º O pagamento poderá ser ajustado em base percentual sobre o valor economizado em determinada despesa, quando o objeto do contrato visar à implantação de processo de racionalização, hipótese em que as despesas correrão à conta dos mesmos créditos orçamentários, na forma de regulamentação específica.</a:t>
            </a:r>
          </a:p>
          <a:p>
            <a:r>
              <a:rPr lang="pt-BR" dirty="0"/>
              <a:t>§ 2º A utilização de remuneração variável será motivada e respeitará o limite orçamentário fixado pela Administração para a contratação.</a:t>
            </a:r>
          </a:p>
        </p:txBody>
      </p:sp>
    </p:spTree>
    <p:extLst>
      <p:ext uri="{BB962C8B-B14F-4D97-AF65-F5344CB8AC3E}">
        <p14:creationId xmlns:p14="http://schemas.microsoft.com/office/powerpoint/2010/main" val="398434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Prazo assinatura contrato</a:t>
            </a:r>
            <a:endParaRPr lang="pt-BR" dirty="0"/>
          </a:p>
        </p:txBody>
      </p:sp>
      <p:sp>
        <p:nvSpPr>
          <p:cNvPr id="3" name="Espaço Reservado para Conteúdo 2"/>
          <p:cNvSpPr>
            <a:spLocks noGrp="1"/>
          </p:cNvSpPr>
          <p:nvPr>
            <p:ph sz="quarter" idx="1"/>
          </p:nvPr>
        </p:nvSpPr>
        <p:spPr/>
        <p:txBody>
          <a:bodyPr>
            <a:normAutofit/>
          </a:bodyPr>
          <a:lstStyle/>
          <a:p>
            <a:r>
              <a:rPr lang="pt-BR" dirty="0"/>
              <a:t>§ 1º O prazo de convocação poderá ser prorrogado 1 (uma) vez, por igual período, mediante solicitação da parte durante seu transcurso, devidamente justificada, e desde que o motivo apresentado seja aceito pela Administração.</a:t>
            </a:r>
          </a:p>
          <a:p>
            <a:r>
              <a:rPr lang="pt-BR" dirty="0"/>
              <a:t>§ 2º Será facultado à Administração, quando o convocado não assinar o termo de contrato ou não aceitar ou não retirar o instrumento equivalente no prazo e nas condições estabelecidas, convocar os licitantes remanescentes, na ordem de classificação, para a celebração do contrato nas condições propostas pelo licitante vencedor.</a:t>
            </a:r>
          </a:p>
          <a:p>
            <a:endParaRPr lang="pt-BR" dirty="0"/>
          </a:p>
        </p:txBody>
      </p:sp>
    </p:spTree>
    <p:extLst>
      <p:ext uri="{BB962C8B-B14F-4D97-AF65-F5344CB8AC3E}">
        <p14:creationId xmlns:p14="http://schemas.microsoft.com/office/powerpoint/2010/main" val="7302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Art. 145.</a:t>
            </a:r>
            <a:r>
              <a:rPr lang="pt-BR" b="1" dirty="0"/>
              <a:t> </a:t>
            </a:r>
            <a:r>
              <a:rPr lang="pt-BR" dirty="0"/>
              <a:t>Não será permitido pagamento antecipado, parcial ou total, relativo a parcelas contratuais vinculadas ao fornecimento de bens, à execução de obras ou à prestação de serviços.</a:t>
            </a:r>
          </a:p>
          <a:p>
            <a:r>
              <a:rPr lang="pt-BR" dirty="0"/>
              <a:t>§ 1º A antecipação de pagamento somente será permitida se propiciar sensível economia de recursos ou se representar condição indispensável para a obtenção do bem ou para a prestação do serviço, hipótese que deverá ser previamente justificada no processo licitatório e expressamente prevista no edital de licitação ou instrumento formal de contratação direta.</a:t>
            </a:r>
          </a:p>
          <a:p>
            <a:endParaRPr lang="pt-BR" dirty="0"/>
          </a:p>
        </p:txBody>
      </p:sp>
    </p:spTree>
    <p:extLst>
      <p:ext uri="{BB962C8B-B14F-4D97-AF65-F5344CB8AC3E}">
        <p14:creationId xmlns:p14="http://schemas.microsoft.com/office/powerpoint/2010/main" val="326676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 2º A Administração poderá exigir a prestação de garantia adicional como condição para o pagamento antecipado.</a:t>
            </a:r>
          </a:p>
          <a:p>
            <a:r>
              <a:rPr lang="pt-BR" dirty="0"/>
              <a:t>§ 3º Caso o objeto não seja executado no prazo contratual, o valor antecipado deverá ser devolvido.</a:t>
            </a:r>
          </a:p>
          <a:p>
            <a:r>
              <a:rPr lang="pt-BR" dirty="0"/>
              <a:t>Art. 146.</a:t>
            </a:r>
            <a:r>
              <a:rPr lang="pt-BR" b="1" dirty="0"/>
              <a:t> </a:t>
            </a:r>
            <a:r>
              <a:rPr lang="pt-BR" dirty="0"/>
              <a:t>No ato de liquidação da despesa, os serviços de contabilidade comunicarão aos órgãos da administração tributária as características da despesa e os valores pagos, conforme o disposto no </a:t>
            </a:r>
            <a:r>
              <a:rPr lang="pt-BR" dirty="0">
                <a:hlinkClick r:id="rId2"/>
              </a:rPr>
              <a:t>art. 63 da Lei nº 4.320, de 17 de março de 1964.</a:t>
            </a:r>
            <a:endParaRPr lang="pt-BR" dirty="0"/>
          </a:p>
          <a:p>
            <a:endParaRPr lang="pt-BR" dirty="0"/>
          </a:p>
        </p:txBody>
      </p:sp>
    </p:spTree>
    <p:extLst>
      <p:ext uri="{BB962C8B-B14F-4D97-AF65-F5344CB8AC3E}">
        <p14:creationId xmlns:p14="http://schemas.microsoft.com/office/powerpoint/2010/main" val="124664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DA NULIDADE DOS CONTRATOS</a:t>
            </a:r>
          </a:p>
        </p:txBody>
      </p:sp>
      <p:sp>
        <p:nvSpPr>
          <p:cNvPr id="3" name="Espaço Reservado para Conteúdo 2"/>
          <p:cNvSpPr>
            <a:spLocks noGrp="1"/>
          </p:cNvSpPr>
          <p:nvPr>
            <p:ph sz="quarter" idx="1"/>
          </p:nvPr>
        </p:nvSpPr>
        <p:spPr/>
        <p:txBody>
          <a:bodyPr/>
          <a:lstStyle/>
          <a:p>
            <a:r>
              <a:rPr lang="pt-BR" dirty="0"/>
              <a:t>Art. 147. Constatada irregularidade no procedimento licitatório ou na execução contratual, caso não seja possível o saneamento, a decisão sobre a suspensão da execução ou sobre a declaração de nulidade do contrato somente será adotada na hipótese em que se revelar medida de interesse público, com avaliação, entre outros, dos seguintes aspectos:</a:t>
            </a:r>
          </a:p>
        </p:txBody>
      </p:sp>
    </p:spTree>
    <p:extLst>
      <p:ext uri="{BB962C8B-B14F-4D97-AF65-F5344CB8AC3E}">
        <p14:creationId xmlns:p14="http://schemas.microsoft.com/office/powerpoint/2010/main" val="2149877794"/>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 - impactos econômicos e financeiros decorrentes do atraso na fruição dos benefícios do objeto do contrato;</a:t>
            </a:r>
          </a:p>
          <a:p>
            <a:r>
              <a:rPr lang="pt-BR" dirty="0"/>
              <a:t>II - riscos sociais, ambientais e à segurança da população local decorrentes do atraso na fruição dos benefícios do objeto do contrato;</a:t>
            </a:r>
          </a:p>
          <a:p>
            <a:r>
              <a:rPr lang="pt-BR" dirty="0"/>
              <a:t>III - motivação social e ambiental do contrato;</a:t>
            </a:r>
          </a:p>
          <a:p>
            <a:endParaRPr lang="pt-BR" dirty="0"/>
          </a:p>
        </p:txBody>
      </p:sp>
    </p:spTree>
    <p:extLst>
      <p:ext uri="{BB962C8B-B14F-4D97-AF65-F5344CB8AC3E}">
        <p14:creationId xmlns:p14="http://schemas.microsoft.com/office/powerpoint/2010/main" val="122864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IV - custo da deterioração ou da perda das parcelas executadas;</a:t>
            </a:r>
          </a:p>
          <a:p>
            <a:r>
              <a:rPr lang="pt-BR" dirty="0"/>
              <a:t>V - despesa necessária à preservação das instalações e dos serviços já executados;</a:t>
            </a:r>
          </a:p>
          <a:p>
            <a:r>
              <a:rPr lang="pt-BR" dirty="0"/>
              <a:t>VI - despesa inerente à desmobilização e ao posterior retorno às atividades;</a:t>
            </a:r>
          </a:p>
          <a:p>
            <a:r>
              <a:rPr lang="pt-BR" dirty="0"/>
              <a:t>VII - medidas efetivamente adotadas pelo titular do órgão ou entidade para o saneamento dos indícios de irregularidades apontados;</a:t>
            </a:r>
          </a:p>
        </p:txBody>
      </p:sp>
    </p:spTree>
    <p:extLst>
      <p:ext uri="{BB962C8B-B14F-4D97-AF65-F5344CB8AC3E}">
        <p14:creationId xmlns:p14="http://schemas.microsoft.com/office/powerpoint/2010/main" val="1926463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VIII - custo total e estágio de execução física e financeira dos contratos, dos convênios, das obras ou das parcelas envolvidas;</a:t>
            </a:r>
          </a:p>
          <a:p>
            <a:r>
              <a:rPr lang="pt-BR" dirty="0"/>
              <a:t>IX - fechamento de postos de trabalho diretos e indiretos em razão da paralisação;</a:t>
            </a:r>
          </a:p>
          <a:p>
            <a:r>
              <a:rPr lang="pt-BR" dirty="0"/>
              <a:t>X - custo para realização de nova licitação ou celebração de novo contrato;</a:t>
            </a:r>
          </a:p>
          <a:p>
            <a:r>
              <a:rPr lang="pt-BR" dirty="0"/>
              <a:t>XI - custo de oportunidade do capital durante o período de paralisação.</a:t>
            </a:r>
          </a:p>
          <a:p>
            <a:endParaRPr lang="pt-BR" dirty="0"/>
          </a:p>
        </p:txBody>
      </p:sp>
    </p:spTree>
    <p:extLst>
      <p:ext uri="{BB962C8B-B14F-4D97-AF65-F5344CB8AC3E}">
        <p14:creationId xmlns:p14="http://schemas.microsoft.com/office/powerpoint/2010/main" val="34920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Parágrafo único. Caso a paralisação ou anulação não se revele medida de interesse público, o poder público deverá optar pela continuidade do contrato e pela solução da irregularidade por meio de indenização por perdas e danos, sem prejuízo da apuração de responsabilidade e da aplicação de penalidades cabíveis.</a:t>
            </a:r>
          </a:p>
        </p:txBody>
      </p:sp>
    </p:spTree>
    <p:extLst>
      <p:ext uri="{BB962C8B-B14F-4D97-AF65-F5344CB8AC3E}">
        <p14:creationId xmlns:p14="http://schemas.microsoft.com/office/powerpoint/2010/main" val="4211615715"/>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Art. 148. A declaração de nulidade do contrato administrativo requererá análise prévia do interesse público envolvido, na forma do </a:t>
            </a:r>
            <a:r>
              <a:rPr lang="pt-BR" dirty="0">
                <a:hlinkClick r:id="rId2"/>
              </a:rPr>
              <a:t>art. 147 desta Lei</a:t>
            </a:r>
            <a:r>
              <a:rPr lang="pt-BR" dirty="0"/>
              <a:t>, e operará retroativamente, impedindo os efeitos jurídicos que o contrato deveria produzir ordinariamente e desconstituindo os já produzidos.</a:t>
            </a:r>
          </a:p>
          <a:p>
            <a:r>
              <a:rPr lang="pt-BR" dirty="0"/>
              <a:t>§ 1º Caso não seja possível o retorno à situação fática anterior, a nulidade será resolvida pela indenização por perdas e danos, sem prejuízo da apuração de responsabilidade e aplicação das penalidades cabíveis.</a:t>
            </a:r>
          </a:p>
          <a:p>
            <a:endParaRPr lang="pt-BR" dirty="0"/>
          </a:p>
        </p:txBody>
      </p:sp>
    </p:spTree>
    <p:extLst>
      <p:ext uri="{BB962C8B-B14F-4D97-AF65-F5344CB8AC3E}">
        <p14:creationId xmlns:p14="http://schemas.microsoft.com/office/powerpoint/2010/main" val="4191164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2º Ao declarar a nulidade do contrato, a autoridade, com vistas à continuidade da atividade administrativa, poderá decidir que ela só tenha eficácia em momento futuro, suficiente para efetuar nova contratação, por prazo de até 6 (seis) meses, prorrogável uma única vez.</a:t>
            </a:r>
          </a:p>
        </p:txBody>
      </p:sp>
    </p:spTree>
    <p:extLst>
      <p:ext uri="{BB962C8B-B14F-4D97-AF65-F5344CB8AC3E}">
        <p14:creationId xmlns:p14="http://schemas.microsoft.com/office/powerpoint/2010/main" val="149182670"/>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149. A nulidade não exonerará a Administração do dever de indenizar o contratado pelo que houver executado até a data em que for declarada ou tornada eficaz, bem como por outros prejuízos regularmente comprovados, desde que não lhe seja imputável, e será promovida a responsabilização de quem lhe tenha dado causa.</a:t>
            </a:r>
          </a:p>
        </p:txBody>
      </p:sp>
    </p:spTree>
    <p:extLst>
      <p:ext uri="{BB962C8B-B14F-4D97-AF65-F5344CB8AC3E}">
        <p14:creationId xmlns:p14="http://schemas.microsoft.com/office/powerpoint/2010/main" val="3437565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GESTOR DE CONTRATOS</a:t>
            </a:r>
            <a:endParaRPr lang="pt-BR" dirty="0"/>
          </a:p>
        </p:txBody>
      </p:sp>
      <p:sp>
        <p:nvSpPr>
          <p:cNvPr id="3" name="Espaço Reservado para Conteúdo 2"/>
          <p:cNvSpPr>
            <a:spLocks noGrp="1"/>
          </p:cNvSpPr>
          <p:nvPr>
            <p:ph sz="quarter" idx="1"/>
          </p:nvPr>
        </p:nvSpPr>
        <p:spPr/>
        <p:txBody>
          <a:bodyPr>
            <a:normAutofit/>
          </a:bodyPr>
          <a:lstStyle/>
          <a:p>
            <a:r>
              <a:rPr lang="pt-BR" dirty="0" smtClean="0"/>
              <a:t>CONCEITO:</a:t>
            </a:r>
          </a:p>
          <a:p>
            <a:r>
              <a:rPr lang="pt-BR" dirty="0" smtClean="0"/>
              <a:t>Aquele que, designado pela autoridade competente, é responsável </a:t>
            </a:r>
            <a:r>
              <a:rPr lang="pt-BR" dirty="0"/>
              <a:t>pelos processos e pelas estratégias dos contratos administrativos</a:t>
            </a:r>
            <a:r>
              <a:rPr lang="pt-BR" dirty="0" smtClean="0"/>
              <a:t>.</a:t>
            </a:r>
          </a:p>
          <a:p>
            <a:endParaRPr lang="pt-BR" dirty="0"/>
          </a:p>
          <a:p>
            <a:r>
              <a:rPr lang="pt-BR" dirty="0" smtClean="0"/>
              <a:t>O ideal é que a Administração Pública tenha um setor específico para Gestão Contratual, que ficará responsável por </a:t>
            </a:r>
            <a:r>
              <a:rPr lang="pt-BR" b="1" dirty="0" smtClean="0"/>
              <a:t>todos os Contratos Administrativos</a:t>
            </a:r>
            <a:r>
              <a:rPr lang="pt-BR" dirty="0" smtClean="0"/>
              <a:t>, preferencialmente com carga horária com dedicação exclusiva</a:t>
            </a:r>
          </a:p>
          <a:p>
            <a:endParaRPr lang="pt-BR" dirty="0"/>
          </a:p>
        </p:txBody>
      </p:sp>
    </p:spTree>
    <p:extLst>
      <p:ext uri="{BB962C8B-B14F-4D97-AF65-F5344CB8AC3E}">
        <p14:creationId xmlns:p14="http://schemas.microsoft.com/office/powerpoint/2010/main" val="18512363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NOVIDADE</a:t>
            </a:r>
            <a:endParaRPr lang="pt-BR" dirty="0"/>
          </a:p>
        </p:txBody>
      </p:sp>
      <p:sp>
        <p:nvSpPr>
          <p:cNvPr id="3" name="Espaço Reservado para Conteúdo 2"/>
          <p:cNvSpPr>
            <a:spLocks noGrp="1"/>
          </p:cNvSpPr>
          <p:nvPr>
            <p:ph sz="quarter" idx="1"/>
          </p:nvPr>
        </p:nvSpPr>
        <p:spPr/>
        <p:txBody>
          <a:bodyPr/>
          <a:lstStyle/>
          <a:p>
            <a:r>
              <a:rPr lang="pt-BR" dirty="0"/>
              <a:t>§ 3º Decorrido o prazo de validade da proposta indicado no edital sem convocação para a contratação, ficarão os licitantes liberados dos compromissos assumidos.</a:t>
            </a:r>
          </a:p>
        </p:txBody>
      </p:sp>
    </p:spTree>
    <p:extLst>
      <p:ext uri="{BB962C8B-B14F-4D97-AF65-F5344CB8AC3E}">
        <p14:creationId xmlns:p14="http://schemas.microsoft.com/office/powerpoint/2010/main" val="389037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150. Nenhuma contratação será feita sem a caracterização adequada de seu objeto e sem a indicação dos créditos orçamentários para pagamento das parcelas contratuais vincendas no exercício em que for realizada a contratação, sob pena de nulidade do ato e de responsabilização de quem lhe tiver dado causa.</a:t>
            </a:r>
          </a:p>
        </p:txBody>
      </p:sp>
    </p:spTree>
    <p:extLst>
      <p:ext uri="{BB962C8B-B14F-4D97-AF65-F5344CB8AC3E}">
        <p14:creationId xmlns:p14="http://schemas.microsoft.com/office/powerpoint/2010/main" val="2955304681"/>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7584" y="-531440"/>
            <a:ext cx="7772400" cy="2079104"/>
          </a:xfrm>
        </p:spPr>
        <p:txBody>
          <a:bodyPr>
            <a:normAutofit/>
          </a:bodyPr>
          <a:lstStyle/>
          <a:p>
            <a:r>
              <a:rPr lang="pt-BR" sz="2800" dirty="0"/>
              <a:t>DOS MEIOS ALTERNATIVOS DE RESOLUÇÃO DE CONTROVÉRSIAS</a:t>
            </a:r>
          </a:p>
        </p:txBody>
      </p:sp>
      <p:sp>
        <p:nvSpPr>
          <p:cNvPr id="3" name="Espaço Reservado para Conteúdo 2"/>
          <p:cNvSpPr>
            <a:spLocks noGrp="1"/>
          </p:cNvSpPr>
          <p:nvPr>
            <p:ph sz="quarter" idx="1"/>
          </p:nvPr>
        </p:nvSpPr>
        <p:spPr/>
        <p:txBody>
          <a:bodyPr>
            <a:normAutofit/>
          </a:bodyPr>
          <a:lstStyle/>
          <a:p>
            <a:r>
              <a:rPr lang="pt-BR" dirty="0"/>
              <a:t>Art. 151. Nas contratações regidas por esta Lei, poderão ser utilizados meios alternativos de prevenção e resolução de controvérsias, notadamente a conciliação, a mediação, o comitê de resolução de disputas e a arbitragem.</a:t>
            </a:r>
          </a:p>
          <a:p>
            <a:pPr marL="0" indent="0">
              <a:buNone/>
            </a:pPr>
            <a:endParaRPr lang="pt-BR" dirty="0"/>
          </a:p>
        </p:txBody>
      </p:sp>
    </p:spTree>
    <p:extLst>
      <p:ext uri="{BB962C8B-B14F-4D97-AF65-F5344CB8AC3E}">
        <p14:creationId xmlns:p14="http://schemas.microsoft.com/office/powerpoint/2010/main" val="2338846471"/>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smtClean="0"/>
              <a:t>Parágrafo </a:t>
            </a:r>
            <a:r>
              <a:rPr lang="pt-BR" dirty="0"/>
              <a:t>único. Será aplicado o disposto no </a:t>
            </a:r>
            <a:r>
              <a:rPr lang="pt-BR" b="1" dirty="0"/>
              <a:t>caput</a:t>
            </a:r>
            <a:r>
              <a:rPr lang="pt-BR" dirty="0"/>
              <a:t> deste artigo às controvérsias relacionadas a direitos patrimoniais disponíveis, como as questões relacionadas ao restabelecimento do equilíbrio econômico-financeiro do contrato, ao inadimplemento de obrigações contratuais por quaisquer das partes e ao cálculo de indenizações.</a:t>
            </a:r>
          </a:p>
          <a:p>
            <a:endParaRPr lang="pt-BR" dirty="0"/>
          </a:p>
        </p:txBody>
      </p:sp>
    </p:spTree>
    <p:extLst>
      <p:ext uri="{BB962C8B-B14F-4D97-AF65-F5344CB8AC3E}">
        <p14:creationId xmlns:p14="http://schemas.microsoft.com/office/powerpoint/2010/main" val="2425724026"/>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152. A arbitragem será sempre de direito e observará o princípio da publicidade.</a:t>
            </a:r>
          </a:p>
          <a:p>
            <a:r>
              <a:rPr lang="pt-BR" dirty="0"/>
              <a:t>Art. 153. Os contratos poderão ser aditados para permitir a adoção dos meios alternativos de resolução de controvérsias.</a:t>
            </a:r>
          </a:p>
          <a:p>
            <a:r>
              <a:rPr lang="pt-BR" dirty="0"/>
              <a:t>Art. 154.</a:t>
            </a:r>
            <a:r>
              <a:rPr lang="pt-BR" b="1" dirty="0"/>
              <a:t> </a:t>
            </a:r>
            <a:r>
              <a:rPr lang="pt-BR" dirty="0"/>
              <a:t>O processo de escolha dos árbitros, dos colegiados arbitrais e dos comitês de resolução de disputas observará critérios isonômicos, técnicos e transparentes.</a:t>
            </a:r>
          </a:p>
          <a:p>
            <a:endParaRPr lang="pt-BR" dirty="0"/>
          </a:p>
        </p:txBody>
      </p:sp>
    </p:spTree>
    <p:extLst>
      <p:ext uri="{BB962C8B-B14F-4D97-AF65-F5344CB8AC3E}">
        <p14:creationId xmlns:p14="http://schemas.microsoft.com/office/powerpoint/2010/main" val="290814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DAS INFRAÇÕES E SANÇÕES ADMINISTRATIVAS</a:t>
            </a:r>
          </a:p>
        </p:txBody>
      </p:sp>
      <p:sp>
        <p:nvSpPr>
          <p:cNvPr id="3" name="Espaço Reservado para Conteúdo 2"/>
          <p:cNvSpPr>
            <a:spLocks noGrp="1"/>
          </p:cNvSpPr>
          <p:nvPr>
            <p:ph sz="quarter" idx="1"/>
          </p:nvPr>
        </p:nvSpPr>
        <p:spPr/>
        <p:txBody>
          <a:bodyPr/>
          <a:lstStyle/>
          <a:p>
            <a:r>
              <a:rPr lang="pt-BR" dirty="0"/>
              <a:t>Art. 155.</a:t>
            </a:r>
            <a:r>
              <a:rPr lang="pt-BR" b="1" dirty="0"/>
              <a:t> </a:t>
            </a:r>
            <a:r>
              <a:rPr lang="pt-BR" dirty="0"/>
              <a:t>O licitante ou o contratado será responsabilizado administrativamente pelas seguintes infrações:</a:t>
            </a:r>
          </a:p>
          <a:p>
            <a:r>
              <a:rPr lang="pt-BR" dirty="0"/>
              <a:t>I - dar causa à inexecução parcial do contrato;</a:t>
            </a:r>
          </a:p>
          <a:p>
            <a:r>
              <a:rPr lang="pt-BR" dirty="0"/>
              <a:t>II - dar causa à inexecução parcial do contrato que cause grave dano à Administração, ao funcionamento dos serviços públicos ou ao interesse coletivo;</a:t>
            </a:r>
          </a:p>
          <a:p>
            <a:r>
              <a:rPr lang="pt-BR" dirty="0"/>
              <a:t>III - dar causa à inexecução total do contrato;</a:t>
            </a:r>
          </a:p>
          <a:p>
            <a:endParaRPr lang="pt-BR" dirty="0"/>
          </a:p>
        </p:txBody>
      </p:sp>
    </p:spTree>
    <p:extLst>
      <p:ext uri="{BB962C8B-B14F-4D97-AF65-F5344CB8AC3E}">
        <p14:creationId xmlns:p14="http://schemas.microsoft.com/office/powerpoint/2010/main" val="226011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IV - deixar de entregar a documentação exigida para o certame;</a:t>
            </a:r>
          </a:p>
          <a:p>
            <a:r>
              <a:rPr lang="pt-BR" dirty="0"/>
              <a:t>V - não manter a proposta, salvo em decorrência de fato superveniente devidamente justificado;</a:t>
            </a:r>
          </a:p>
          <a:p>
            <a:r>
              <a:rPr lang="pt-BR" dirty="0"/>
              <a:t>VI - não celebrar o contrato ou não entregar a documentação exigida para a contratação, quando convocado dentro do prazo de validade de sua proposta;</a:t>
            </a:r>
          </a:p>
          <a:p>
            <a:r>
              <a:rPr lang="pt-BR" dirty="0"/>
              <a:t>VII - ensejar o retardamento da execução ou da entrega do objeto da licitação sem motivo justificado;</a:t>
            </a:r>
          </a:p>
          <a:p>
            <a:endParaRPr lang="pt-BR" dirty="0"/>
          </a:p>
        </p:txBody>
      </p:sp>
    </p:spTree>
    <p:extLst>
      <p:ext uri="{BB962C8B-B14F-4D97-AF65-F5344CB8AC3E}">
        <p14:creationId xmlns:p14="http://schemas.microsoft.com/office/powerpoint/2010/main" val="1754541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VIII - apresentar declaração ou documentação falsa exigida para o certame ou prestar declaração falsa durante a licitação ou a execução do contrato;</a:t>
            </a:r>
          </a:p>
          <a:p>
            <a:r>
              <a:rPr lang="pt-BR" dirty="0"/>
              <a:t>IX - fraudar a licitação ou praticar ato fraudulento na execução do contrato;</a:t>
            </a:r>
          </a:p>
          <a:p>
            <a:r>
              <a:rPr lang="pt-BR" dirty="0"/>
              <a:t>X - comportar-se de modo inidôneo ou cometer fraude de qualquer natureza;</a:t>
            </a:r>
          </a:p>
          <a:p>
            <a:r>
              <a:rPr lang="pt-BR" dirty="0"/>
              <a:t>XI - praticar atos ilícitos com vistas a frustrar os objetivos da licitação;</a:t>
            </a:r>
          </a:p>
          <a:p>
            <a:endParaRPr lang="pt-BR" dirty="0"/>
          </a:p>
        </p:txBody>
      </p:sp>
    </p:spTree>
    <p:extLst>
      <p:ext uri="{BB962C8B-B14F-4D97-AF65-F5344CB8AC3E}">
        <p14:creationId xmlns:p14="http://schemas.microsoft.com/office/powerpoint/2010/main" val="338377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XII - praticar ato lesivo previsto no </a:t>
            </a:r>
            <a:r>
              <a:rPr lang="pt-BR" dirty="0">
                <a:hlinkClick r:id="rId2"/>
              </a:rPr>
              <a:t>art. 5º da Lei nº 12.846, de 1º de agosto de 2013</a:t>
            </a:r>
            <a:r>
              <a:rPr lang="pt-BR" sz="2000" dirty="0" smtClean="0">
                <a:hlinkClick r:id="rId2"/>
              </a:rPr>
              <a:t>.</a:t>
            </a:r>
            <a:r>
              <a:rPr lang="pt-BR" sz="2000" dirty="0" smtClean="0"/>
              <a:t>(praticar atos lesivos a adm. Publica)</a:t>
            </a:r>
            <a:endParaRPr lang="pt-BR" sz="2000" dirty="0"/>
          </a:p>
          <a:p>
            <a:r>
              <a:rPr lang="pt-BR" dirty="0"/>
              <a:t>Art. 156. Serão aplicadas ao responsável pelas infrações administrativas previstas nesta Lei as seguintes sanções:</a:t>
            </a:r>
          </a:p>
          <a:p>
            <a:r>
              <a:rPr lang="pt-BR" dirty="0"/>
              <a:t>I - advertência;</a:t>
            </a:r>
          </a:p>
          <a:p>
            <a:r>
              <a:rPr lang="pt-BR" dirty="0"/>
              <a:t>II - multa;</a:t>
            </a:r>
          </a:p>
          <a:p>
            <a:r>
              <a:rPr lang="pt-BR" dirty="0"/>
              <a:t>III - impedimento de licitar e contratar;</a:t>
            </a:r>
          </a:p>
          <a:p>
            <a:r>
              <a:rPr lang="pt-BR" dirty="0"/>
              <a:t>IV - declaração de inidoneidade para licitar ou contratar.</a:t>
            </a:r>
          </a:p>
          <a:p>
            <a:endParaRPr lang="pt-BR" dirty="0"/>
          </a:p>
        </p:txBody>
      </p:sp>
    </p:spTree>
    <p:extLst>
      <p:ext uri="{BB962C8B-B14F-4D97-AF65-F5344CB8AC3E}">
        <p14:creationId xmlns:p14="http://schemas.microsoft.com/office/powerpoint/2010/main" val="219672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1º Na aplicação das sanções serão considerados:</a:t>
            </a:r>
          </a:p>
          <a:p>
            <a:r>
              <a:rPr lang="pt-BR" dirty="0"/>
              <a:t>I - a natureza e a gravidade da infração cometida;</a:t>
            </a:r>
          </a:p>
          <a:p>
            <a:r>
              <a:rPr lang="pt-BR" dirty="0"/>
              <a:t>II - as peculiaridades do caso concreto;</a:t>
            </a:r>
          </a:p>
          <a:p>
            <a:r>
              <a:rPr lang="pt-BR" dirty="0"/>
              <a:t>III - as circunstâncias agravantes ou atenuantes;</a:t>
            </a:r>
          </a:p>
          <a:p>
            <a:r>
              <a:rPr lang="pt-BR" dirty="0"/>
              <a:t>IV - os danos que dela provierem para a Administração Pública;</a:t>
            </a:r>
          </a:p>
          <a:p>
            <a:r>
              <a:rPr lang="pt-BR" dirty="0"/>
              <a:t>V - a implantação ou o aperfeiçoamento de programa de integridade, conforme normas e orientações dos órgãos de controle.</a:t>
            </a:r>
          </a:p>
        </p:txBody>
      </p:sp>
    </p:spTree>
    <p:extLst>
      <p:ext uri="{BB962C8B-B14F-4D97-AF65-F5344CB8AC3E}">
        <p14:creationId xmlns:p14="http://schemas.microsoft.com/office/powerpoint/2010/main" val="94223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4" name="Espaço Reservado para Conteúdo 3"/>
          <p:cNvSpPr>
            <a:spLocks noGrp="1"/>
          </p:cNvSpPr>
          <p:nvPr>
            <p:ph sz="quarter" idx="1"/>
          </p:nvPr>
        </p:nvSpPr>
        <p:spPr/>
        <p:txBody>
          <a:bodyPr>
            <a:normAutofit/>
          </a:bodyPr>
          <a:lstStyle/>
          <a:p>
            <a:r>
              <a:rPr lang="pt-BR" dirty="0"/>
              <a:t>§ 2º A sanção prevista no inciso I do </a:t>
            </a:r>
            <a:r>
              <a:rPr lang="pt-BR" b="1" dirty="0"/>
              <a:t>caput</a:t>
            </a:r>
            <a:r>
              <a:rPr lang="pt-BR" dirty="0"/>
              <a:t> deste artigo será aplicada exclusivamente pela infração administrativa prevista no </a:t>
            </a:r>
            <a:r>
              <a:rPr lang="pt-BR" dirty="0">
                <a:hlinkClick r:id="rId2"/>
              </a:rPr>
              <a:t>inciso I do </a:t>
            </a:r>
            <a:r>
              <a:rPr lang="pt-BR" b="1" dirty="0">
                <a:hlinkClick r:id="rId2"/>
              </a:rPr>
              <a:t>caput</a:t>
            </a:r>
            <a:r>
              <a:rPr lang="pt-BR" dirty="0">
                <a:hlinkClick r:id="rId2"/>
              </a:rPr>
              <a:t> do art. 155 desta Lei</a:t>
            </a:r>
            <a:r>
              <a:rPr lang="pt-BR" dirty="0"/>
              <a:t>, quando não se justificar a imposição de penalidade mais grave.</a:t>
            </a:r>
          </a:p>
          <a:p>
            <a:endParaRPr lang="pt-BR" dirty="0"/>
          </a:p>
        </p:txBody>
      </p:sp>
    </p:spTree>
    <p:extLst>
      <p:ext uri="{BB962C8B-B14F-4D97-AF65-F5344CB8AC3E}">
        <p14:creationId xmlns:p14="http://schemas.microsoft.com/office/powerpoint/2010/main" val="18676626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Negociar com remanescentes</a:t>
            </a:r>
            <a:endParaRPr lang="pt-BR" dirty="0"/>
          </a:p>
        </p:txBody>
      </p:sp>
      <p:sp>
        <p:nvSpPr>
          <p:cNvPr id="3" name="Espaço Reservado para Conteúdo 2"/>
          <p:cNvSpPr>
            <a:spLocks noGrp="1"/>
          </p:cNvSpPr>
          <p:nvPr>
            <p:ph sz="quarter" idx="1"/>
          </p:nvPr>
        </p:nvSpPr>
        <p:spPr/>
        <p:txBody>
          <a:bodyPr/>
          <a:lstStyle/>
          <a:p>
            <a:r>
              <a:rPr lang="pt-BR" dirty="0"/>
              <a:t>§ 4º Na hipótese de nenhum dos licitantes aceitar a contratação nos termos do § 2º deste artigo, a Administração, observados o valor estimado e sua eventual atualização nos termos do edital, poderá:</a:t>
            </a:r>
          </a:p>
          <a:p>
            <a:r>
              <a:rPr lang="pt-BR" dirty="0"/>
              <a:t>I - convocar os licitantes remanescentes para negociação, na ordem de classificação, com vistas à obtenção de preço melhor, </a:t>
            </a:r>
            <a:r>
              <a:rPr lang="pt-BR" sz="3200" b="1" dirty="0"/>
              <a:t>mesmo que acima do preço do adjudicatário;</a:t>
            </a:r>
          </a:p>
          <a:p>
            <a:endParaRPr lang="pt-BR" dirty="0"/>
          </a:p>
        </p:txBody>
      </p:sp>
    </p:spTree>
    <p:extLst>
      <p:ext uri="{BB962C8B-B14F-4D97-AF65-F5344CB8AC3E}">
        <p14:creationId xmlns:p14="http://schemas.microsoft.com/office/powerpoint/2010/main" val="156393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smtClean="0"/>
              <a:t>§ </a:t>
            </a:r>
            <a:r>
              <a:rPr lang="pt-BR" dirty="0"/>
              <a:t>3º A sanção prevista no inciso II do </a:t>
            </a:r>
            <a:r>
              <a:rPr lang="pt-BR" b="1" dirty="0"/>
              <a:t>caput</a:t>
            </a:r>
            <a:r>
              <a:rPr lang="pt-BR" dirty="0"/>
              <a:t> deste artigo, calculada na forma do edital ou do contrato, não poderá ser inferior a 0,5% (cinco décimos por cento) nem superior a 30% (trinta por cento) do valor do contrato licitado ou celebrado com contratação direta e será aplicada ao responsável por qualquer das infrações administrativas previstas no </a:t>
            </a:r>
            <a:r>
              <a:rPr lang="pt-BR" dirty="0">
                <a:hlinkClick r:id="rId2"/>
              </a:rPr>
              <a:t>art. 155 desta Lei</a:t>
            </a:r>
            <a:r>
              <a:rPr lang="pt-BR" dirty="0"/>
              <a:t>.</a:t>
            </a:r>
          </a:p>
          <a:p>
            <a:endParaRPr lang="pt-BR" dirty="0"/>
          </a:p>
        </p:txBody>
      </p:sp>
    </p:spTree>
    <p:extLst>
      <p:ext uri="{BB962C8B-B14F-4D97-AF65-F5344CB8AC3E}">
        <p14:creationId xmlns:p14="http://schemas.microsoft.com/office/powerpoint/2010/main" val="3283891657"/>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4º A sanção prevista no inciso III do </a:t>
            </a:r>
            <a:r>
              <a:rPr lang="pt-BR" b="1" dirty="0"/>
              <a:t>caput</a:t>
            </a:r>
            <a:r>
              <a:rPr lang="pt-BR" dirty="0"/>
              <a:t> deste artigo será aplicada ao responsável pelas infrações administrativas previstas nos </a:t>
            </a:r>
            <a:r>
              <a:rPr lang="pt-BR" dirty="0">
                <a:hlinkClick r:id="rId2"/>
              </a:rPr>
              <a:t>incisos II, III, IV, V, VI e VII do </a:t>
            </a:r>
            <a:r>
              <a:rPr lang="pt-BR" b="1" dirty="0">
                <a:hlinkClick r:id="rId2"/>
              </a:rPr>
              <a:t>caput</a:t>
            </a:r>
            <a:r>
              <a:rPr lang="pt-BR" dirty="0">
                <a:hlinkClick r:id="rId2"/>
              </a:rPr>
              <a:t> do art. 155 desta Lei,</a:t>
            </a:r>
            <a:r>
              <a:rPr lang="pt-BR" dirty="0"/>
              <a:t> quando não se justificar a imposição de penalidade mais grave, e impedirá o responsável de licitar ou contratar </a:t>
            </a:r>
            <a:r>
              <a:rPr lang="pt-BR" b="1" dirty="0"/>
              <a:t>no âmbito da Administração Pública direta e indireta do ente federativo</a:t>
            </a:r>
            <a:r>
              <a:rPr lang="pt-BR" dirty="0"/>
              <a:t> que tiver aplicado a sanção, pelo prazo máximo de 3 (três) anos.</a:t>
            </a:r>
          </a:p>
        </p:txBody>
      </p:sp>
    </p:spTree>
    <p:extLst>
      <p:ext uri="{BB962C8B-B14F-4D97-AF65-F5344CB8AC3E}">
        <p14:creationId xmlns:p14="http://schemas.microsoft.com/office/powerpoint/2010/main" val="665051322"/>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 5º A sanção prevista no inciso IV do </a:t>
            </a:r>
            <a:r>
              <a:rPr lang="pt-BR" b="1" dirty="0"/>
              <a:t>caput</a:t>
            </a:r>
            <a:r>
              <a:rPr lang="pt-BR" dirty="0"/>
              <a:t> deste artigo será aplicada ao responsável pelas infrações administrativas previstas nos </a:t>
            </a:r>
            <a:r>
              <a:rPr lang="pt-BR" dirty="0">
                <a:hlinkClick r:id="rId2"/>
              </a:rPr>
              <a:t>incisos VIII, IX, X, XI e XII do </a:t>
            </a:r>
            <a:r>
              <a:rPr lang="pt-BR" b="1" dirty="0">
                <a:hlinkClick r:id="rId2"/>
              </a:rPr>
              <a:t>caput</a:t>
            </a:r>
            <a:r>
              <a:rPr lang="pt-BR" dirty="0">
                <a:hlinkClick r:id="rId2"/>
              </a:rPr>
              <a:t> do art. 155 desta Lei</a:t>
            </a:r>
            <a:r>
              <a:rPr lang="pt-BR" dirty="0"/>
              <a:t>, bem como pelas infrações administrativas previstas nos incisos II, III, IV, V, VI e VII do </a:t>
            </a:r>
            <a:r>
              <a:rPr lang="pt-BR" b="1" dirty="0"/>
              <a:t>caput</a:t>
            </a:r>
            <a:r>
              <a:rPr lang="pt-BR" dirty="0"/>
              <a:t> do referido artigo que justifiquem a imposição de penalidade mais grave que a sanção referida no § 4º deste artigo, e impedirá o responsável de licitar ou contratar </a:t>
            </a:r>
            <a:r>
              <a:rPr lang="pt-BR" b="1" dirty="0"/>
              <a:t>no âmbito da Administração Pública direta e indireta de todos os entes federativos, pelo</a:t>
            </a:r>
            <a:r>
              <a:rPr lang="pt-BR" dirty="0"/>
              <a:t> prazo mínimo de 3 (três) anos e máximo de 6 (seis) anos.</a:t>
            </a:r>
          </a:p>
        </p:txBody>
      </p:sp>
    </p:spTree>
    <p:extLst>
      <p:ext uri="{BB962C8B-B14F-4D97-AF65-F5344CB8AC3E}">
        <p14:creationId xmlns:p14="http://schemas.microsoft.com/office/powerpoint/2010/main" val="1980879187"/>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6º A sanção estabelecida no inciso IV do </a:t>
            </a:r>
            <a:r>
              <a:rPr lang="pt-BR" b="1" dirty="0"/>
              <a:t>caput</a:t>
            </a:r>
            <a:r>
              <a:rPr lang="pt-BR" dirty="0"/>
              <a:t> deste artigo será precedida de análise jurídica e observará as seguintes regras:</a:t>
            </a:r>
          </a:p>
          <a:p>
            <a:r>
              <a:rPr lang="pt-BR" dirty="0"/>
              <a:t>I - quando aplicada por órgão do Poder Executivo, será de competência exclusiva de ministro de Estado, de secretário estadual ou de secretário municipal e, quando aplicada por autarquia ou fundação, será de competência exclusiva da autoridade máxima da entidade;</a:t>
            </a:r>
          </a:p>
          <a:p>
            <a:endParaRPr lang="pt-BR" dirty="0"/>
          </a:p>
        </p:txBody>
      </p:sp>
    </p:spTree>
    <p:extLst>
      <p:ext uri="{BB962C8B-B14F-4D97-AF65-F5344CB8AC3E}">
        <p14:creationId xmlns:p14="http://schemas.microsoft.com/office/powerpoint/2010/main" val="3814971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 - quando aplicada por órgãos dos Poderes Legislativo e Judiciário, pelo Ministério Público e pela Defensoria Pública no desempenho da função administrativa, será de competência exclusiva de autoridade de nível hierárquico equivalente às autoridades referidas no inciso I deste parágrafo, na forma de regulamento.</a:t>
            </a:r>
          </a:p>
          <a:p>
            <a:r>
              <a:rPr lang="pt-BR" dirty="0"/>
              <a:t>§ 7º As sanções previstas nos incisos I, III e IV do </a:t>
            </a:r>
            <a:r>
              <a:rPr lang="pt-BR" b="1" dirty="0"/>
              <a:t>caput</a:t>
            </a:r>
            <a:r>
              <a:rPr lang="pt-BR" dirty="0"/>
              <a:t> deste artigo poderão ser aplicadas cumulativamente com a prevista no inciso II do </a:t>
            </a:r>
            <a:r>
              <a:rPr lang="pt-BR" b="1" dirty="0"/>
              <a:t>caput</a:t>
            </a:r>
            <a:r>
              <a:rPr lang="pt-BR" dirty="0"/>
              <a:t> deste artigo.</a:t>
            </a:r>
          </a:p>
          <a:p>
            <a:endParaRPr lang="pt-BR" dirty="0"/>
          </a:p>
        </p:txBody>
      </p:sp>
    </p:spTree>
    <p:extLst>
      <p:ext uri="{BB962C8B-B14F-4D97-AF65-F5344CB8AC3E}">
        <p14:creationId xmlns:p14="http://schemas.microsoft.com/office/powerpoint/2010/main" val="306177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8º Se a multa aplicada e as indenizações cabíveis forem superiores ao valor de pagamento eventualmente devido pela Administração ao contratado, além da perda desse valor, a diferença será descontada da garantia prestada ou será cobrada judicialmente.</a:t>
            </a:r>
          </a:p>
          <a:p>
            <a:r>
              <a:rPr lang="pt-BR" dirty="0"/>
              <a:t>§ 9º A aplicação das sanções previstas no </a:t>
            </a:r>
            <a:r>
              <a:rPr lang="pt-BR" b="1" dirty="0"/>
              <a:t>caput</a:t>
            </a:r>
            <a:r>
              <a:rPr lang="pt-BR" dirty="0"/>
              <a:t> deste artigo não exclui, em hipótese alguma, a obrigação de reparação integral do dano causado à Administração Pública.</a:t>
            </a:r>
          </a:p>
          <a:p>
            <a:endParaRPr lang="pt-BR" dirty="0"/>
          </a:p>
        </p:txBody>
      </p:sp>
    </p:spTree>
    <p:extLst>
      <p:ext uri="{BB962C8B-B14F-4D97-AF65-F5344CB8AC3E}">
        <p14:creationId xmlns:p14="http://schemas.microsoft.com/office/powerpoint/2010/main" val="95766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r>
              <a:rPr lang="pt-BR" dirty="0"/>
              <a:t>Art. 157. Na aplicação da sanção prevista no </a:t>
            </a:r>
            <a:r>
              <a:rPr lang="pt-BR" dirty="0">
                <a:hlinkClick r:id="rId2"/>
              </a:rPr>
              <a:t>inciso II do </a:t>
            </a:r>
            <a:r>
              <a:rPr lang="pt-BR" b="1" dirty="0">
                <a:hlinkClick r:id="rId2"/>
              </a:rPr>
              <a:t>caput</a:t>
            </a:r>
            <a:r>
              <a:rPr lang="pt-BR" dirty="0">
                <a:hlinkClick r:id="rId2"/>
              </a:rPr>
              <a:t> do art. 156 desta Lei</a:t>
            </a:r>
            <a:r>
              <a:rPr lang="pt-BR" dirty="0"/>
              <a:t>, será facultada a defesa do interessado no prazo de 15 (quinze) dias úteis, contado da data de sua intimação.</a:t>
            </a:r>
          </a:p>
          <a:p>
            <a:r>
              <a:rPr lang="pt-BR" dirty="0"/>
              <a:t>Art. 158. A aplicação das sanções previstas nos </a:t>
            </a:r>
            <a:r>
              <a:rPr lang="pt-BR" dirty="0">
                <a:hlinkClick r:id="rId3"/>
              </a:rPr>
              <a:t>incisos III e IV do </a:t>
            </a:r>
            <a:r>
              <a:rPr lang="pt-BR" b="1" dirty="0">
                <a:hlinkClick r:id="rId3"/>
              </a:rPr>
              <a:t>caput</a:t>
            </a:r>
            <a:r>
              <a:rPr lang="pt-BR" dirty="0">
                <a:hlinkClick r:id="rId3"/>
              </a:rPr>
              <a:t> do art. 156 desta Lei</a:t>
            </a:r>
            <a:r>
              <a:rPr lang="pt-BR" dirty="0"/>
              <a:t> requererá a instauração de processo de responsabilização, a ser conduzido por comissão composta de 2 (dois) ou mais servidores estáveis, que avaliará fatos e circunstâncias conhecidos e intimará o licitante ou o contratado para, no prazo de 15 (quinze) dias úteis, contado da data de intimação, apresentar defesa escrita e especificar as provas que pretenda produzir.</a:t>
            </a:r>
          </a:p>
          <a:p>
            <a:endParaRPr lang="pt-BR" dirty="0"/>
          </a:p>
        </p:txBody>
      </p:sp>
    </p:spTree>
    <p:extLst>
      <p:ext uri="{BB962C8B-B14F-4D97-AF65-F5344CB8AC3E}">
        <p14:creationId xmlns:p14="http://schemas.microsoft.com/office/powerpoint/2010/main" val="3851327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r>
              <a:rPr lang="pt-BR" dirty="0"/>
              <a:t>§ 1º Em órgão ou entidade da Administração Pública cujo quadro funcional não seja formado de servidores estatutários, a comissão a que se refere o </a:t>
            </a:r>
            <a:r>
              <a:rPr lang="pt-BR" b="1" dirty="0"/>
              <a:t>caput</a:t>
            </a:r>
            <a:r>
              <a:rPr lang="pt-BR" dirty="0"/>
              <a:t> deste artigo será composta de 2 (dois) ou mais empregados públicos pertencentes aos seus quadros permanentes, preferencialmente com, no mínimo, 3 (três) anos de tempo de serviço no órgão ou entidade.</a:t>
            </a:r>
          </a:p>
          <a:p>
            <a:r>
              <a:rPr lang="pt-BR" dirty="0"/>
              <a:t>§ 2º Na hipótese de deferimento de pedido de produção de novas provas ou de juntada de provas julgadas indispensáveis pela comissão, o licitante ou o contratado poderá apresentar alegações finais no prazo de 15 (quinze) dias úteis, contado da data da intimação.</a:t>
            </a:r>
          </a:p>
          <a:p>
            <a:endParaRPr lang="pt-BR" dirty="0"/>
          </a:p>
        </p:txBody>
      </p:sp>
    </p:spTree>
    <p:extLst>
      <p:ext uri="{BB962C8B-B14F-4D97-AF65-F5344CB8AC3E}">
        <p14:creationId xmlns:p14="http://schemas.microsoft.com/office/powerpoint/2010/main" val="82800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3º Serão indeferidas pela comissão, mediante decisão fundamentada, provas ilícitas, impertinentes, desnecessárias, protelatórias ou intempestivas.</a:t>
            </a:r>
          </a:p>
        </p:txBody>
      </p:sp>
    </p:spTree>
    <p:extLst>
      <p:ext uri="{BB962C8B-B14F-4D97-AF65-F5344CB8AC3E}">
        <p14:creationId xmlns:p14="http://schemas.microsoft.com/office/powerpoint/2010/main" val="2717391083"/>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 4º A prescrição ocorrerá em 5 (cinco) anos, contados da ciência da infração pela Administração, e será:</a:t>
            </a:r>
          </a:p>
          <a:p>
            <a:r>
              <a:rPr lang="pt-BR" dirty="0"/>
              <a:t>I - interrompida pela instauração do processo de responsabilização a que se refere o </a:t>
            </a:r>
            <a:r>
              <a:rPr lang="pt-BR" b="1" dirty="0"/>
              <a:t>caput</a:t>
            </a:r>
            <a:r>
              <a:rPr lang="pt-BR" dirty="0"/>
              <a:t> deste artigo;</a:t>
            </a:r>
          </a:p>
          <a:p>
            <a:r>
              <a:rPr lang="pt-BR" dirty="0"/>
              <a:t>II - suspensa pela celebração de acordo de leniência previsto na </a:t>
            </a:r>
            <a:r>
              <a:rPr lang="pt-BR" dirty="0">
                <a:hlinkClick r:id="rId2"/>
              </a:rPr>
              <a:t>Lei nº 12.846, de 1º de agosto de 2013;</a:t>
            </a:r>
            <a:endParaRPr lang="pt-BR" dirty="0"/>
          </a:p>
          <a:p>
            <a:r>
              <a:rPr lang="pt-BR" dirty="0"/>
              <a:t>III - suspensa por decisão judicial que inviabilize a conclusão da apuração administrativa.</a:t>
            </a:r>
          </a:p>
          <a:p>
            <a:endParaRPr lang="pt-BR" dirty="0"/>
          </a:p>
        </p:txBody>
      </p:sp>
    </p:spTree>
    <p:extLst>
      <p:ext uri="{BB962C8B-B14F-4D97-AF65-F5344CB8AC3E}">
        <p14:creationId xmlns:p14="http://schemas.microsoft.com/office/powerpoint/2010/main" val="20258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II - adjudicar e celebrar o contrato nas condições ofertadas pelos licitantes remanescentes, atendida a ordem classificatória, quando frustrada a negociação de melhor condição.</a:t>
            </a:r>
          </a:p>
          <a:p>
            <a:r>
              <a:rPr lang="pt-BR" dirty="0"/>
              <a:t>§ 5º A recusa injustificada do adjudicatário em assinar o contrato ou em aceitar ou retirar o instrumento equivalente no prazo estabelecido pela Administração caracterizará o descumprimento total da obrigação assumida e o </a:t>
            </a:r>
            <a:r>
              <a:rPr lang="pt-BR" b="1" dirty="0"/>
              <a:t>sujeitará às penalidades legalmente estabelecidas </a:t>
            </a:r>
            <a:r>
              <a:rPr lang="pt-BR" dirty="0"/>
              <a:t>e à imediata perda da garantia de proposta em favor do órgão ou entidade licitante.</a:t>
            </a:r>
          </a:p>
          <a:p>
            <a:endParaRPr lang="pt-BR" dirty="0"/>
          </a:p>
        </p:txBody>
      </p:sp>
    </p:spTree>
    <p:extLst>
      <p:ext uri="{BB962C8B-B14F-4D97-AF65-F5344CB8AC3E}">
        <p14:creationId xmlns:p14="http://schemas.microsoft.com/office/powerpoint/2010/main" val="2042012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159. Os atos previstos como infrações administrativas nesta Lei ou em outras leis de licitações e contratos da Administração Pública que também sejam tipificados como atos lesivos na </a:t>
            </a:r>
            <a:r>
              <a:rPr lang="pt-BR" dirty="0">
                <a:hlinkClick r:id="rId2"/>
              </a:rPr>
              <a:t>Lei nº 12.846, de 1º de agosto de 2013</a:t>
            </a:r>
            <a:r>
              <a:rPr lang="pt-BR" dirty="0"/>
              <a:t>, serão apurados e julgados conjuntamente, nos mesmos autos, observados o rito procedimental e a autoridade competente definidos na referida Lei.</a:t>
            </a:r>
          </a:p>
        </p:txBody>
      </p:sp>
    </p:spTree>
    <p:extLst>
      <p:ext uri="{BB962C8B-B14F-4D97-AF65-F5344CB8AC3E}">
        <p14:creationId xmlns:p14="http://schemas.microsoft.com/office/powerpoint/2010/main" val="397793741"/>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Art. 160. A personalidade jurídica poderá ser desconsiderada sempre que utilizada com abuso do direito para facilitar, encobrir ou dissimular a prática dos atos ilícitos previstos nesta Lei ou para provocar confusão patrimonial, e, nesse caso, todos os efeitos das sanções aplicadas à pessoa jurídica serão estendidos aos seus administradores e sócios com poderes de administração, a pessoa jurídica sucessora ou a empresa do mesmo ramo com relação de coligação ou controle, de fato ou de direito, com o sancionado, observados, em todos os casos, o contraditório, a ampla defesa e a obrigatoriedade de análise jurídica prévia.</a:t>
            </a:r>
          </a:p>
        </p:txBody>
      </p:sp>
    </p:spTree>
    <p:extLst>
      <p:ext uri="{BB962C8B-B14F-4D97-AF65-F5344CB8AC3E}">
        <p14:creationId xmlns:p14="http://schemas.microsoft.com/office/powerpoint/2010/main" val="3020806118"/>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161. Os órgãos e entidades dos Poderes Executivo, Legislativo e Judiciário de todos os entes federativos deverão, no prazo máximo 15 (quinze) dias úteis, contado da data de aplicação da sanção, informar e manter atualizados os dados relativos às sanções por eles aplicadas, para fins de publicidade no Cadastro Nacional de Empresas Inidôneas e Suspensas (</a:t>
            </a:r>
            <a:r>
              <a:rPr lang="pt-BR" dirty="0" err="1"/>
              <a:t>Ceis</a:t>
            </a:r>
            <a:r>
              <a:rPr lang="pt-BR" dirty="0"/>
              <a:t>) e no Cadastro Nacional de Empresas Punidas (</a:t>
            </a:r>
            <a:r>
              <a:rPr lang="pt-BR" dirty="0" err="1"/>
              <a:t>Cnep</a:t>
            </a:r>
            <a:r>
              <a:rPr lang="pt-BR" dirty="0"/>
              <a:t>), instituídos no âmbito do Poder Executivo federal.</a:t>
            </a:r>
          </a:p>
        </p:txBody>
      </p:sp>
    </p:spTree>
    <p:extLst>
      <p:ext uri="{BB962C8B-B14F-4D97-AF65-F5344CB8AC3E}">
        <p14:creationId xmlns:p14="http://schemas.microsoft.com/office/powerpoint/2010/main" val="2826553914"/>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Parágrafo único. Para fins de aplicação das sanções previstas nos i</a:t>
            </a:r>
            <a:r>
              <a:rPr lang="pt-BR" dirty="0">
                <a:hlinkClick r:id="rId2"/>
              </a:rPr>
              <a:t>ncisos I, II, III e IV do </a:t>
            </a:r>
            <a:r>
              <a:rPr lang="pt-BR" b="1" dirty="0">
                <a:hlinkClick r:id="rId2"/>
              </a:rPr>
              <a:t>caput</a:t>
            </a:r>
            <a:r>
              <a:rPr lang="pt-BR" dirty="0">
                <a:hlinkClick r:id="rId2"/>
              </a:rPr>
              <a:t> do art. 156 desta Lei</a:t>
            </a:r>
            <a:r>
              <a:rPr lang="pt-BR" dirty="0"/>
              <a:t>, o Poder Executivo regulamentará a forma de cômputo e as consequências da soma de diversas sanções aplicadas a uma mesma empresa e derivadas de contratos distintos.</a:t>
            </a:r>
          </a:p>
        </p:txBody>
      </p:sp>
    </p:spTree>
    <p:extLst>
      <p:ext uri="{BB962C8B-B14F-4D97-AF65-F5344CB8AC3E}">
        <p14:creationId xmlns:p14="http://schemas.microsoft.com/office/powerpoint/2010/main" val="1349880021"/>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162. O atraso injustificado na execução do contrato sujeitará o contratado a multa de mora, na forma prevista em edital ou em contrato.</a:t>
            </a:r>
          </a:p>
          <a:p>
            <a:r>
              <a:rPr lang="pt-BR" dirty="0"/>
              <a:t>Parágrafo único. A aplicação de multa de mora não impedirá que a Administração a converta em compensatória e promova a extinção unilateral do contrato com a aplicação cumulada de outras sanções previstas nesta Lei.</a:t>
            </a:r>
          </a:p>
          <a:p>
            <a:endParaRPr lang="pt-BR" dirty="0"/>
          </a:p>
        </p:txBody>
      </p:sp>
    </p:spTree>
    <p:extLst>
      <p:ext uri="{BB962C8B-B14F-4D97-AF65-F5344CB8AC3E}">
        <p14:creationId xmlns:p14="http://schemas.microsoft.com/office/powerpoint/2010/main" val="82849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Art. 163. É admitida a reabilitação do licitante ou contratado perante a própria autoridade que aplicou a penalidade, exigidos, cumulativamente:</a:t>
            </a:r>
          </a:p>
          <a:p>
            <a:r>
              <a:rPr lang="pt-BR" dirty="0"/>
              <a:t>I - reparação integral do dano causado à Administração Pública;</a:t>
            </a:r>
          </a:p>
          <a:p>
            <a:r>
              <a:rPr lang="pt-BR" dirty="0"/>
              <a:t>II - pagamento da multa;</a:t>
            </a:r>
          </a:p>
          <a:p>
            <a:r>
              <a:rPr lang="pt-BR" dirty="0"/>
              <a:t>III - transcurso do prazo mínimo de 1 (um) ano da aplicação da penalidade, no caso de impedimento de licitar e contratar, ou de 3 (três) anos da aplicação da penalidade, no caso de declaração de inidoneidade;</a:t>
            </a:r>
          </a:p>
          <a:p>
            <a:endParaRPr lang="pt-BR" dirty="0"/>
          </a:p>
        </p:txBody>
      </p:sp>
    </p:spTree>
    <p:extLst>
      <p:ext uri="{BB962C8B-B14F-4D97-AF65-F5344CB8AC3E}">
        <p14:creationId xmlns:p14="http://schemas.microsoft.com/office/powerpoint/2010/main" val="2399017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IV - cumprimento das condições de reabilitação definidas no ato punitivo;</a:t>
            </a:r>
          </a:p>
          <a:p>
            <a:r>
              <a:rPr lang="pt-BR" dirty="0"/>
              <a:t>V - análise jurídica prévia, com posicionamento conclusivo quanto ao cumprimento dos requisitos definidos neste artigo.</a:t>
            </a:r>
          </a:p>
          <a:p>
            <a:r>
              <a:rPr lang="pt-BR" dirty="0"/>
              <a:t>Parágrafo único. A sanção pelas infrações previstas nos </a:t>
            </a:r>
            <a:r>
              <a:rPr lang="pt-BR" dirty="0">
                <a:hlinkClick r:id="rId2"/>
              </a:rPr>
              <a:t>incisos VIII</a:t>
            </a:r>
            <a:r>
              <a:rPr lang="pt-BR" dirty="0"/>
              <a:t> e </a:t>
            </a:r>
            <a:r>
              <a:rPr lang="pt-BR" dirty="0">
                <a:hlinkClick r:id="rId3"/>
              </a:rPr>
              <a:t>XII do </a:t>
            </a:r>
            <a:r>
              <a:rPr lang="pt-BR" b="1" dirty="0">
                <a:hlinkClick r:id="rId3"/>
              </a:rPr>
              <a:t>caput</a:t>
            </a:r>
            <a:r>
              <a:rPr lang="pt-BR" dirty="0">
                <a:hlinkClick r:id="rId3"/>
              </a:rPr>
              <a:t> do art. 155 desta Lei</a:t>
            </a:r>
            <a:r>
              <a:rPr lang="pt-BR" dirty="0"/>
              <a:t> exigirá, como condição de reabilitação do licitante ou contratado, a implantação ou aperfeiçoamento de programa de integridade pelo responsável.</a:t>
            </a:r>
          </a:p>
          <a:p>
            <a:endParaRPr lang="pt-BR" dirty="0"/>
          </a:p>
        </p:txBody>
      </p:sp>
    </p:spTree>
    <p:extLst>
      <p:ext uri="{BB962C8B-B14F-4D97-AF65-F5344CB8AC3E}">
        <p14:creationId xmlns:p14="http://schemas.microsoft.com/office/powerpoint/2010/main" val="197586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DO CONTROLE DAS CONTRATAÇÕES</a:t>
            </a:r>
          </a:p>
        </p:txBody>
      </p:sp>
      <p:sp>
        <p:nvSpPr>
          <p:cNvPr id="3" name="Espaço Reservado para Conteúdo 2"/>
          <p:cNvSpPr>
            <a:spLocks noGrp="1"/>
          </p:cNvSpPr>
          <p:nvPr>
            <p:ph sz="quarter" idx="1"/>
          </p:nvPr>
        </p:nvSpPr>
        <p:spPr/>
        <p:txBody>
          <a:bodyPr/>
          <a:lstStyle/>
          <a:p>
            <a:r>
              <a:rPr lang="pt-BR" dirty="0"/>
              <a:t>Art. 169. As contratações públicas deverão submeter-se a práticas contínuas e permanentes de gestão de riscos e de controle preventivo, inclusive mediante adoção de recursos de tecnologia da informação, e, além de estar subordinadas ao controle social, sujeitar-se-ão às seguintes linhas de defesa:</a:t>
            </a:r>
          </a:p>
          <a:p>
            <a:r>
              <a:rPr lang="pt-BR" dirty="0"/>
              <a:t>I - primeira linha de defesa, integrada por servidores e empregados públicos, agentes de licitação e autoridades que atuam na estrutura de governança do órgão ou entidade;</a:t>
            </a:r>
          </a:p>
          <a:p>
            <a:endParaRPr lang="pt-BR" dirty="0"/>
          </a:p>
        </p:txBody>
      </p:sp>
    </p:spTree>
    <p:extLst>
      <p:ext uri="{BB962C8B-B14F-4D97-AF65-F5344CB8AC3E}">
        <p14:creationId xmlns:p14="http://schemas.microsoft.com/office/powerpoint/2010/main" val="1105850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 - segunda linha de defesa, integrada pelas unidades de assessoramento jurídico e de controle interno do próprio órgão ou entidade;</a:t>
            </a:r>
          </a:p>
          <a:p>
            <a:r>
              <a:rPr lang="pt-BR" dirty="0"/>
              <a:t>III - terceira linha de defesa, integrada pelo órgão central de controle interno da Administração e pelo tribunal de contas.</a:t>
            </a:r>
          </a:p>
          <a:p>
            <a:endParaRPr lang="pt-BR" dirty="0"/>
          </a:p>
        </p:txBody>
      </p:sp>
    </p:spTree>
    <p:extLst>
      <p:ext uri="{BB962C8B-B14F-4D97-AF65-F5344CB8AC3E}">
        <p14:creationId xmlns:p14="http://schemas.microsoft.com/office/powerpoint/2010/main" val="390414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1º Na forma de regulamento, a implementação das práticas a que se refere o </a:t>
            </a:r>
            <a:r>
              <a:rPr lang="pt-BR" b="1" dirty="0"/>
              <a:t>caput</a:t>
            </a:r>
            <a:r>
              <a:rPr lang="pt-BR" dirty="0"/>
              <a:t> deste artigo será de responsabilidade da alta administração do órgão ou entidade e levará em consideração os custos e os benefícios decorrentes de sua implementação, optando-se pelas medidas que promovam relações íntegras e confiáveis, com segurança jurídica para todos os envolvidos, e que produzam o resultado mais vantajoso para a Administração, com eficiência, eficácia e efetividade nas contratações públicas.</a:t>
            </a:r>
          </a:p>
        </p:txBody>
      </p:sp>
    </p:spTree>
    <p:extLst>
      <p:ext uri="{BB962C8B-B14F-4D97-AF65-F5344CB8AC3E}">
        <p14:creationId xmlns:p14="http://schemas.microsoft.com/office/powerpoint/2010/main" val="40578521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6º A regra do § 5º não se aplicará aos licitantes remanescentes convocados na forma do inciso I do § 4º deste artigo.</a:t>
            </a:r>
          </a:p>
          <a:p>
            <a:r>
              <a:rPr lang="pt-BR" dirty="0"/>
              <a:t>§ 7º Será facultada à Administração a convocação dos demais licitantes classificados para a contratação de remanescente de obra, de serviço ou de fornecimento em consequência de rescisão contratual, observados os mesmos critérios estabelecidos nos §§ 2º e 4º deste artigo.</a:t>
            </a:r>
          </a:p>
          <a:p>
            <a:endParaRPr lang="pt-BR" dirty="0"/>
          </a:p>
        </p:txBody>
      </p:sp>
    </p:spTree>
    <p:extLst>
      <p:ext uri="{BB962C8B-B14F-4D97-AF65-F5344CB8AC3E}">
        <p14:creationId xmlns:p14="http://schemas.microsoft.com/office/powerpoint/2010/main" val="1505877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2º Para a realização de suas atividades, os órgãos de controle deverão ter acesso irrestrito aos documentos e às informações necessárias à realização dos trabalhos, inclusive aos documentos classificados pelo órgão ou entidade nos termos da </a:t>
            </a:r>
            <a:r>
              <a:rPr lang="pt-BR" dirty="0">
                <a:hlinkClick r:id="rId2"/>
              </a:rPr>
              <a:t>Lei nº 12.527, de 18 de novembro de 2011</a:t>
            </a:r>
            <a:r>
              <a:rPr lang="pt-BR" dirty="0"/>
              <a:t>, e o órgão de controle com o qual foi compartilhada eventual informação sigilosa tornar-se-á corresponsável pela manutenção do seu sigilo.</a:t>
            </a:r>
          </a:p>
        </p:txBody>
      </p:sp>
    </p:spTree>
    <p:extLst>
      <p:ext uri="{BB962C8B-B14F-4D97-AF65-F5344CB8AC3E}">
        <p14:creationId xmlns:p14="http://schemas.microsoft.com/office/powerpoint/2010/main" val="38811079"/>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3º Os integrantes das linhas de defesa a que se referem os incisos I, II e III do </a:t>
            </a:r>
            <a:r>
              <a:rPr lang="pt-BR" b="1" dirty="0"/>
              <a:t>caput</a:t>
            </a:r>
            <a:r>
              <a:rPr lang="pt-BR" dirty="0"/>
              <a:t> deste artigo observarão o seguinte:</a:t>
            </a:r>
          </a:p>
          <a:p>
            <a:r>
              <a:rPr lang="pt-BR" dirty="0"/>
              <a:t>I - quando constatarem simples impropriedade formal, adotarão medidas para o seu saneamento e para a mitigação de riscos de sua nova ocorrência, preferencialmente com o aperfeiçoamento dos controles preventivos e com a capacitação dos agentes públicos responsáveis;</a:t>
            </a:r>
          </a:p>
          <a:p>
            <a:endParaRPr lang="pt-BR" dirty="0"/>
          </a:p>
        </p:txBody>
      </p:sp>
    </p:spTree>
    <p:extLst>
      <p:ext uri="{BB962C8B-B14F-4D97-AF65-F5344CB8AC3E}">
        <p14:creationId xmlns:p14="http://schemas.microsoft.com/office/powerpoint/2010/main" val="523556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 - quando constatarem irregularidade que configure dano à Administração, sem prejuízo das medidas previstas no inciso I deste § 3º, adotarão as providências necessárias para a apuração das infrações administrativas, observadas a segregação de funções e a necessidade de individualização das condutas, bem como remeterão ao Ministério Público competente cópias dos documentos cabíveis para a apuração dos ilícitos de sua competência.</a:t>
            </a:r>
          </a:p>
        </p:txBody>
      </p:sp>
    </p:spTree>
    <p:extLst>
      <p:ext uri="{BB962C8B-B14F-4D97-AF65-F5344CB8AC3E}">
        <p14:creationId xmlns:p14="http://schemas.microsoft.com/office/powerpoint/2010/main" val="1402588832"/>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Art. 170. Os órgãos de controle adotarão, na fiscalização dos atos previstos nesta Lei, critérios de oportunidade, materialidade, relevância e risco e considerarão as razões apresentadas pelos órgãos e entidades responsáveis e os resultados obtidos com a contratação, observado o disposto no </a:t>
            </a:r>
            <a:r>
              <a:rPr lang="pt-BR" dirty="0">
                <a:hlinkClick r:id="rId2"/>
              </a:rPr>
              <a:t>§ 3º do art. 169 desta Lei</a:t>
            </a:r>
            <a:r>
              <a:rPr lang="pt-BR" dirty="0"/>
              <a:t>.</a:t>
            </a:r>
          </a:p>
          <a:p>
            <a:r>
              <a:rPr lang="pt-BR" dirty="0"/>
              <a:t>§ 1º As razões apresentadas pelos órgãos e entidades responsáveis deverão ser encaminhadas aos órgãos de controle até a conclusão da fase de instrução do processo e não poderão ser desentranhadas dos autos.</a:t>
            </a:r>
          </a:p>
          <a:p>
            <a:endParaRPr lang="pt-BR" dirty="0"/>
          </a:p>
        </p:txBody>
      </p:sp>
    </p:spTree>
    <p:extLst>
      <p:ext uri="{BB962C8B-B14F-4D97-AF65-F5344CB8AC3E}">
        <p14:creationId xmlns:p14="http://schemas.microsoft.com/office/powerpoint/2010/main" val="304984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r>
              <a:rPr lang="pt-BR" dirty="0"/>
              <a:t>§ 2º A omissão na prestação das informações não impedirá as deliberações dos órgãos de controle nem retardará a aplicação de qualquer de seus prazos de tramitação e de deliberação.</a:t>
            </a:r>
          </a:p>
          <a:p>
            <a:r>
              <a:rPr lang="pt-BR" dirty="0"/>
              <a:t>§ 3º Os órgãos de controle desconsiderarão os documentos impertinentes, meramente protelatórios ou de nenhum interesse para o esclarecimento dos fatos.</a:t>
            </a:r>
          </a:p>
          <a:p>
            <a:r>
              <a:rPr lang="pt-BR" dirty="0"/>
              <a:t>§ 4º Qualquer licitante, contratado ou pessoa física ou jurídica poderá representar aos órgãos de controle interno ou ao tribunal de contas competente contra irregularidades na aplicação desta Lei.</a:t>
            </a:r>
          </a:p>
          <a:p>
            <a:endParaRPr lang="pt-BR" dirty="0"/>
          </a:p>
        </p:txBody>
      </p:sp>
    </p:spTree>
    <p:extLst>
      <p:ext uri="{BB962C8B-B14F-4D97-AF65-F5344CB8AC3E}">
        <p14:creationId xmlns:p14="http://schemas.microsoft.com/office/powerpoint/2010/main" val="7201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171. </a:t>
            </a:r>
            <a:r>
              <a:rPr lang="pt-BR" b="1" dirty="0"/>
              <a:t>Na fiscalização de controle </a:t>
            </a:r>
            <a:r>
              <a:rPr lang="pt-BR" dirty="0"/>
              <a:t>será observado o seguinte:</a:t>
            </a:r>
          </a:p>
          <a:p>
            <a:r>
              <a:rPr lang="pt-BR" dirty="0"/>
              <a:t>I - viabilização de oportunidade de manifestação aos gestores sobre possíveis propostas de encaminhamento que terão impacto significativo nas rotinas de trabalho dos órgãos e entidades fiscalizados, a fim de que eles disponibilizem subsídios para avaliação prévia da relação entre custo e benefício dessas possíveis proposições;</a:t>
            </a:r>
          </a:p>
          <a:p>
            <a:endParaRPr lang="pt-BR" dirty="0"/>
          </a:p>
        </p:txBody>
      </p:sp>
    </p:spTree>
    <p:extLst>
      <p:ext uri="{BB962C8B-B14F-4D97-AF65-F5344CB8AC3E}">
        <p14:creationId xmlns:p14="http://schemas.microsoft.com/office/powerpoint/2010/main" val="269024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 - adoção de procedimentos objetivos e imparciais e elaboração de relatórios tecnicamente fundamentados, baseados exclusivamente nas evidências obtidas e organizados de acordo com as normas de auditoria do respectivo órgão de controle, de modo a evitar que interesses pessoais e interpretações tendenciosas interfiram na apresentação e no tratamento dos fatos levantados;</a:t>
            </a:r>
          </a:p>
        </p:txBody>
      </p:sp>
    </p:spTree>
    <p:extLst>
      <p:ext uri="{BB962C8B-B14F-4D97-AF65-F5344CB8AC3E}">
        <p14:creationId xmlns:p14="http://schemas.microsoft.com/office/powerpoint/2010/main" val="3218920117"/>
      </p:ext>
    </p:extLst>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III - definição de objetivos, nos regimes de empreitada por preço global, empreitada integral, contratação </a:t>
            </a:r>
            <a:r>
              <a:rPr lang="pt-BR" dirty="0" err="1"/>
              <a:t>semi-integrada</a:t>
            </a:r>
            <a:r>
              <a:rPr lang="pt-BR" dirty="0"/>
              <a:t> e contratação integrada, atendidos os requisitos técnicos, legais, orçamentários e financeiros, de acordo com as finalidades da contratação, devendo, ainda, ser perquirida a conformidade do preço global com os parâmetros de mercado para o objeto contratado, considerada inclusive a dimensão geográfica.</a:t>
            </a:r>
          </a:p>
        </p:txBody>
      </p:sp>
    </p:spTree>
    <p:extLst>
      <p:ext uri="{BB962C8B-B14F-4D97-AF65-F5344CB8AC3E}">
        <p14:creationId xmlns:p14="http://schemas.microsoft.com/office/powerpoint/2010/main" val="3791195428"/>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1º Ao suspender cautelarmente o processo licitatório, o tribunal de contas deverá pronunciar-se definitivamente sobre o mérito da irregularidade que tenha dado causa à suspensão no prazo de 25 (vinte e cinco) dias úteis, contado da data do recebimento das informações a que se refere o § 2º deste artigo, prorrogável por igual período uma única vez, e definirá objetivamente:</a:t>
            </a:r>
          </a:p>
          <a:p>
            <a:r>
              <a:rPr lang="pt-BR" dirty="0"/>
              <a:t>I - as causas da ordem de suspensão;</a:t>
            </a:r>
          </a:p>
          <a:p>
            <a:endParaRPr lang="pt-BR" dirty="0"/>
          </a:p>
        </p:txBody>
      </p:sp>
    </p:spTree>
    <p:extLst>
      <p:ext uri="{BB962C8B-B14F-4D97-AF65-F5344CB8AC3E}">
        <p14:creationId xmlns:p14="http://schemas.microsoft.com/office/powerpoint/2010/main" val="221268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 - o modo como será garantido o atendimento do interesse público obstado pela suspensão da licitação, no caso de objetos essenciais ou de contratação por emergência.</a:t>
            </a:r>
          </a:p>
        </p:txBody>
      </p:sp>
    </p:spTree>
    <p:extLst>
      <p:ext uri="{BB962C8B-B14F-4D97-AF65-F5344CB8AC3E}">
        <p14:creationId xmlns:p14="http://schemas.microsoft.com/office/powerpoint/2010/main" val="15979901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91. Os contratos e seus aditamentos terão forma escrita e serão juntados ao processo que tiver dado origem à contratação, divulgados e mantidos à disposição do público em sítio eletrônico oficial.</a:t>
            </a:r>
          </a:p>
          <a:p>
            <a:r>
              <a:rPr lang="pt-BR" dirty="0"/>
              <a:t>§ 1º Será admitida a manutenção em sigilo de contratos e de termos aditivos quando imprescindível à segurança da sociedade e do Estado, nos termos da legislação que regula o acesso à informação.</a:t>
            </a:r>
          </a:p>
          <a:p>
            <a:endParaRPr lang="pt-BR" dirty="0"/>
          </a:p>
        </p:txBody>
      </p:sp>
    </p:spTree>
    <p:extLst>
      <p:ext uri="{BB962C8B-B14F-4D97-AF65-F5344CB8AC3E}">
        <p14:creationId xmlns:p14="http://schemas.microsoft.com/office/powerpoint/2010/main" val="810129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2º Ao ser intimado da ordem de suspensão do processo licitatório, o órgão ou entidade deverá, no prazo de 10 (dez) dias úteis, admitida a prorrogação:</a:t>
            </a:r>
          </a:p>
          <a:p>
            <a:r>
              <a:rPr lang="pt-BR" dirty="0"/>
              <a:t>I - informar as medidas adotadas para cumprimento da decisão;</a:t>
            </a:r>
          </a:p>
          <a:p>
            <a:r>
              <a:rPr lang="pt-BR" dirty="0"/>
              <a:t>II - prestar todas as informações cabíveis;</a:t>
            </a:r>
          </a:p>
          <a:p>
            <a:r>
              <a:rPr lang="pt-BR" dirty="0"/>
              <a:t>III - proceder à apuração de responsabilidade, se for o caso.</a:t>
            </a:r>
          </a:p>
          <a:p>
            <a:endParaRPr lang="pt-BR" dirty="0"/>
          </a:p>
        </p:txBody>
      </p:sp>
    </p:spTree>
    <p:extLst>
      <p:ext uri="{BB962C8B-B14F-4D97-AF65-F5344CB8AC3E}">
        <p14:creationId xmlns:p14="http://schemas.microsoft.com/office/powerpoint/2010/main" val="400345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3º A decisão que examinar o mérito da medida cautelar a que se refere o § 1º deste artigo deverá definir as medidas necessárias e adequadas, em face das alternativas possíveis, para o saneamento do processo licitatório, ou determinar a sua anulação.</a:t>
            </a:r>
          </a:p>
          <a:p>
            <a:r>
              <a:rPr lang="pt-BR" dirty="0"/>
              <a:t>§ 4º O descumprimento do disposto no § 2º deste artigo ensejará a apuração de responsabilidade e a obrigação de reparação do prejuízo causado ao erário.</a:t>
            </a:r>
          </a:p>
          <a:p>
            <a:endParaRPr lang="pt-BR" dirty="0"/>
          </a:p>
        </p:txBody>
      </p:sp>
    </p:spTree>
    <p:extLst>
      <p:ext uri="{BB962C8B-B14F-4D97-AF65-F5344CB8AC3E}">
        <p14:creationId xmlns:p14="http://schemas.microsoft.com/office/powerpoint/2010/main" val="3882942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173. </a:t>
            </a:r>
            <a:r>
              <a:rPr lang="pt-BR"/>
              <a:t>Os tribunais de contas deverão, por meio de suas escolas de contas, promover eventos de capacitação para os servidores efetivos e empregados públicos designados para o desempenho das funções essenciais à execução desta Lei, incluídos cursos presenciais e a distância, redes de aprendizagem, seminários e congressos sobre contratações públicas.</a:t>
            </a:r>
          </a:p>
        </p:txBody>
      </p:sp>
    </p:spTree>
    <p:extLst>
      <p:ext uri="{BB962C8B-B14F-4D97-AF65-F5344CB8AC3E}">
        <p14:creationId xmlns:p14="http://schemas.microsoft.com/office/powerpoint/2010/main" val="13305578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2º Contratos relativos a direitos reais sobre imóveis serão formalizados por escritura pública lavrada em notas de tabelião, cujo teor deverá ser divulgado e mantido à disposição do público em sítio eletrônico oficial.</a:t>
            </a:r>
          </a:p>
          <a:p>
            <a:r>
              <a:rPr lang="pt-BR" dirty="0"/>
              <a:t>§ 3º Será admitida a forma eletrônica na celebração de contratos e de termos aditivos, atendidas as exigências previstas em regulamento.</a:t>
            </a:r>
          </a:p>
          <a:p>
            <a:endParaRPr lang="pt-BR" dirty="0"/>
          </a:p>
        </p:txBody>
      </p:sp>
    </p:spTree>
    <p:extLst>
      <p:ext uri="{BB962C8B-B14F-4D97-AF65-F5344CB8AC3E}">
        <p14:creationId xmlns:p14="http://schemas.microsoft.com/office/powerpoint/2010/main" val="352885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4º Antes de formalizar ou prorrogar o prazo de vigência do contrato, a Administração deverá verificar a regularidade fiscal do contratado, consultar o Cadastro Nacional de Empresas Inidôneas e Suspensas (</a:t>
            </a:r>
            <a:r>
              <a:rPr lang="pt-BR" dirty="0" err="1"/>
              <a:t>Ceis</a:t>
            </a:r>
            <a:r>
              <a:rPr lang="pt-BR" dirty="0"/>
              <a:t>) e o Cadastro Nacional de Empresas Punidas (</a:t>
            </a:r>
            <a:r>
              <a:rPr lang="pt-BR" dirty="0" err="1"/>
              <a:t>Cnep</a:t>
            </a:r>
            <a:r>
              <a:rPr lang="pt-BR" dirty="0"/>
              <a:t>), emitir as certidões negativas de inidoneidade, de impedimento e de débitos trabalhistas e juntá-las ao respectivo processo.</a:t>
            </a:r>
          </a:p>
        </p:txBody>
      </p:sp>
    </p:spTree>
    <p:extLst>
      <p:ext uri="{BB962C8B-B14F-4D97-AF65-F5344CB8AC3E}">
        <p14:creationId xmlns:p14="http://schemas.microsoft.com/office/powerpoint/2010/main" val="340592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92. São necessárias em todo contrato cláusulas que estabeleçam:</a:t>
            </a:r>
          </a:p>
          <a:p>
            <a:r>
              <a:rPr lang="pt-BR" dirty="0"/>
              <a:t>I - o objeto e seus elementos característicos;</a:t>
            </a:r>
          </a:p>
          <a:p>
            <a:r>
              <a:rPr lang="pt-BR" dirty="0"/>
              <a:t>II - a vinculação ao edital de licitação e à proposta do licitante vencedor ou ao ato que tiver autorizado a contratação direta e à respectiva proposta;</a:t>
            </a:r>
          </a:p>
          <a:p>
            <a:endParaRPr lang="pt-BR" dirty="0"/>
          </a:p>
        </p:txBody>
      </p:sp>
    </p:spTree>
    <p:extLst>
      <p:ext uri="{BB962C8B-B14F-4D97-AF65-F5344CB8AC3E}">
        <p14:creationId xmlns:p14="http://schemas.microsoft.com/office/powerpoint/2010/main" val="72555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III - a legislação aplicável à execução do contrato, inclusive quanto aos casos omissos;</a:t>
            </a:r>
          </a:p>
          <a:p>
            <a:r>
              <a:rPr lang="pt-BR" dirty="0"/>
              <a:t>IV - o regime de execução ou a forma de fornecimento;</a:t>
            </a:r>
          </a:p>
          <a:p>
            <a:r>
              <a:rPr lang="pt-BR" dirty="0"/>
              <a:t>V - o preço e as condições de pagamento, os critérios, a data-base e a periodicidade do reajustamento de preços e os critérios de atualização monetária entre a data do adimplemento das obrigações e a do efetivo pagamento;</a:t>
            </a:r>
          </a:p>
          <a:p>
            <a:endParaRPr lang="pt-BR" dirty="0"/>
          </a:p>
        </p:txBody>
      </p:sp>
    </p:spTree>
    <p:extLst>
      <p:ext uri="{BB962C8B-B14F-4D97-AF65-F5344CB8AC3E}">
        <p14:creationId xmlns:p14="http://schemas.microsoft.com/office/powerpoint/2010/main" val="129483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VI - os critérios e a periodicidade da medição, quando for o caso, e o prazo para liquidação e para pagamento;</a:t>
            </a:r>
          </a:p>
          <a:p>
            <a:r>
              <a:rPr lang="pt-BR" dirty="0"/>
              <a:t>VII - os prazos de início das etapas de execução, conclusão, entrega, observação e recebimento definitivo, quando for o caso;</a:t>
            </a:r>
          </a:p>
          <a:p>
            <a:r>
              <a:rPr lang="pt-BR" dirty="0"/>
              <a:t>VIII - o crédito pelo qual correrá a despesa, com a indicação da classificação funcional programática e da categoria econômica;</a:t>
            </a:r>
          </a:p>
        </p:txBody>
      </p:sp>
    </p:spTree>
    <p:extLst>
      <p:ext uri="{BB962C8B-B14F-4D97-AF65-F5344CB8AC3E}">
        <p14:creationId xmlns:p14="http://schemas.microsoft.com/office/powerpoint/2010/main" val="1415209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REQUISITOS</a:t>
            </a:r>
            <a:endParaRPr lang="pt-BR" dirty="0"/>
          </a:p>
        </p:txBody>
      </p:sp>
      <p:sp>
        <p:nvSpPr>
          <p:cNvPr id="3" name="Espaço Reservado para Conteúdo 2"/>
          <p:cNvSpPr>
            <a:spLocks noGrp="1"/>
          </p:cNvSpPr>
          <p:nvPr>
            <p:ph sz="quarter" idx="1"/>
          </p:nvPr>
        </p:nvSpPr>
        <p:spPr/>
        <p:txBody>
          <a:bodyPr>
            <a:normAutofit lnSpcReduction="10000"/>
          </a:bodyPr>
          <a:lstStyle/>
          <a:p>
            <a:r>
              <a:rPr lang="pt-BR" dirty="0" smtClean="0"/>
              <a:t>1º - Deve ser observado o princípio da Segregação de Funções, a saber:</a:t>
            </a:r>
          </a:p>
          <a:p>
            <a:endParaRPr lang="pt-BR" dirty="0"/>
          </a:p>
          <a:p>
            <a:r>
              <a:rPr lang="pt-BR" dirty="0" smtClean="0"/>
              <a:t>Art. 7º - </a:t>
            </a:r>
            <a:r>
              <a:rPr lang="pt-BR" dirty="0">
                <a:latin typeface="Bookman Old Style" pitchFamily="18" charset="0"/>
              </a:rPr>
              <a:t>§ 1º A autoridade referida no </a:t>
            </a:r>
            <a:r>
              <a:rPr lang="pt-BR" b="1" dirty="0">
                <a:latin typeface="Bookman Old Style" pitchFamily="18" charset="0"/>
              </a:rPr>
              <a:t>caput</a:t>
            </a:r>
            <a:r>
              <a:rPr lang="pt-BR" dirty="0">
                <a:latin typeface="Bookman Old Style" pitchFamily="18" charset="0"/>
              </a:rPr>
              <a:t> deste artigo deverá observar o princípio da segregação de funções, </a:t>
            </a:r>
            <a:r>
              <a:rPr lang="pt-BR" u="sng" dirty="0">
                <a:latin typeface="Bookman Old Style" pitchFamily="18" charset="0"/>
              </a:rPr>
              <a:t>vedada a designação do mesmo agente público para atuação simultânea em funções mais suscetíveis a riscos</a:t>
            </a:r>
            <a:r>
              <a:rPr lang="pt-BR" dirty="0">
                <a:latin typeface="Bookman Old Style" pitchFamily="18" charset="0"/>
              </a:rPr>
              <a:t>, de modo a reduzir a possibilidade de ocultação de erros e de ocorrência de fraudes na respectiva contratação.</a:t>
            </a:r>
          </a:p>
          <a:p>
            <a:endParaRPr lang="pt-BR" dirty="0"/>
          </a:p>
        </p:txBody>
      </p:sp>
    </p:spTree>
    <p:extLst>
      <p:ext uri="{BB962C8B-B14F-4D97-AF65-F5344CB8AC3E}">
        <p14:creationId xmlns:p14="http://schemas.microsoft.com/office/powerpoint/2010/main" val="3868115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IX - a matriz de risco, quando for o caso;</a:t>
            </a:r>
          </a:p>
          <a:p>
            <a:r>
              <a:rPr lang="pt-BR" dirty="0"/>
              <a:t>X - o prazo para resposta ao pedido de repactuação de preços, quando for o caso;</a:t>
            </a:r>
          </a:p>
          <a:p>
            <a:r>
              <a:rPr lang="pt-BR" dirty="0"/>
              <a:t>XI - o prazo para resposta ao pedido de restabelecimento do equilíbrio econômico-financeiro, quando for o caso;</a:t>
            </a:r>
          </a:p>
          <a:p>
            <a:endParaRPr lang="pt-BR" dirty="0"/>
          </a:p>
        </p:txBody>
      </p:sp>
    </p:spTree>
    <p:extLst>
      <p:ext uri="{BB962C8B-B14F-4D97-AF65-F5344CB8AC3E}">
        <p14:creationId xmlns:p14="http://schemas.microsoft.com/office/powerpoint/2010/main" val="111959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XII - as garantias oferecidas para assegurar sua plena execução, quando exigidas, inclusive as que forem oferecidas pelo contratado no caso de antecipação de valores a título de pagamento;</a:t>
            </a:r>
          </a:p>
          <a:p>
            <a:r>
              <a:rPr lang="pt-BR" dirty="0"/>
              <a:t>XIII - o prazo de garantia mínima do objeto, observados os prazos mínimos estabelecidos nesta Lei e nas normas técnicas aplicáveis, e as condições de manutenção e assistência técnica, quando for o caso;</a:t>
            </a:r>
          </a:p>
          <a:p>
            <a:endParaRPr lang="pt-BR" dirty="0"/>
          </a:p>
        </p:txBody>
      </p:sp>
    </p:spTree>
    <p:extLst>
      <p:ext uri="{BB962C8B-B14F-4D97-AF65-F5344CB8AC3E}">
        <p14:creationId xmlns:p14="http://schemas.microsoft.com/office/powerpoint/2010/main" val="2830529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XIV - os direitos e as responsabilidades das partes, as penalidades cabíveis e os valores das multas e suas bases de cálculo;</a:t>
            </a:r>
          </a:p>
          <a:p>
            <a:r>
              <a:rPr lang="pt-BR" dirty="0"/>
              <a:t>XV - as condições de importação e a data e a taxa de câmbio para conversão, quando for o caso;</a:t>
            </a:r>
          </a:p>
          <a:p>
            <a:r>
              <a:rPr lang="pt-BR" dirty="0"/>
              <a:t>XVI - a obrigação do contratado de manter, durante toda a execução do contrato, em compatibilidade com as obrigações por ele assumidas, todas as condições exigidas para a habilitação na licitação, ou para a qualificação, na contratação direta;</a:t>
            </a:r>
          </a:p>
          <a:p>
            <a:endParaRPr lang="pt-BR" dirty="0"/>
          </a:p>
        </p:txBody>
      </p:sp>
    </p:spTree>
    <p:extLst>
      <p:ext uri="{BB962C8B-B14F-4D97-AF65-F5344CB8AC3E}">
        <p14:creationId xmlns:p14="http://schemas.microsoft.com/office/powerpoint/2010/main" val="173153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XVII - a obrigação de o contratado cumprir as exigências de reserva de cargos prevista em lei, bem como em outras normas específicas, para pessoa com deficiência, para reabilitado da Previdência Social e para aprendiz;</a:t>
            </a:r>
          </a:p>
          <a:p>
            <a:r>
              <a:rPr lang="pt-BR" dirty="0"/>
              <a:t>XVIII - o modelo de gestão do contrato, observados os requisitos definidos em regulamento;</a:t>
            </a:r>
          </a:p>
          <a:p>
            <a:r>
              <a:rPr lang="pt-BR" dirty="0"/>
              <a:t>XIX - os casos de extinção.</a:t>
            </a:r>
          </a:p>
          <a:p>
            <a:endParaRPr lang="pt-BR" dirty="0"/>
          </a:p>
        </p:txBody>
      </p:sp>
    </p:spTree>
    <p:extLst>
      <p:ext uri="{BB962C8B-B14F-4D97-AF65-F5344CB8AC3E}">
        <p14:creationId xmlns:p14="http://schemas.microsoft.com/office/powerpoint/2010/main" val="323511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 1º Os contratos celebrados pela Administração Pública com pessoas físicas ou jurídicas, inclusive as domiciliadas no exterior, deverão conter cláusula que declare competente o foro da sede da Administração para dirimir qualquer questão contratual, ressalvadas as seguintes hipóteses:</a:t>
            </a:r>
          </a:p>
          <a:p>
            <a:r>
              <a:rPr lang="pt-BR" dirty="0"/>
              <a:t>I - licitação internacional para a aquisição de bens e serviços cujo pagamento seja feito com o produto de financiamento concedido por organismo financeiro internacional de que o Brasil faça parte ou por agência estrangeira de cooperação;</a:t>
            </a:r>
          </a:p>
          <a:p>
            <a:endParaRPr lang="pt-BR" dirty="0"/>
          </a:p>
        </p:txBody>
      </p:sp>
    </p:spTree>
    <p:extLst>
      <p:ext uri="{BB962C8B-B14F-4D97-AF65-F5344CB8AC3E}">
        <p14:creationId xmlns:p14="http://schemas.microsoft.com/office/powerpoint/2010/main" val="178465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 - contratação com empresa estrangeira para a compra de equipamentos fabricados e entregues no exterior precedida de autorização do Chefe do Poder Executivo;</a:t>
            </a:r>
          </a:p>
          <a:p>
            <a:r>
              <a:rPr lang="pt-BR" dirty="0"/>
              <a:t>III - aquisição de bens e serviços realizada por unidades administrativas com sede no exterior.</a:t>
            </a:r>
          </a:p>
          <a:p>
            <a:endParaRPr lang="pt-BR" dirty="0"/>
          </a:p>
        </p:txBody>
      </p:sp>
    </p:spTree>
    <p:extLst>
      <p:ext uri="{BB962C8B-B14F-4D97-AF65-F5344CB8AC3E}">
        <p14:creationId xmlns:p14="http://schemas.microsoft.com/office/powerpoint/2010/main" val="93539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2º De acordo com as peculiaridades de seu objeto e de seu regime de execução, o contrato conterá cláusula que preveja período antecedente à expedição da ordem de serviço para verificação de pendências, liberação de áreas ou adoção de outras providências cabíveis para a regularidade do início de sua execução.</a:t>
            </a:r>
          </a:p>
        </p:txBody>
      </p:sp>
    </p:spTree>
    <p:extLst>
      <p:ext uri="{BB962C8B-B14F-4D97-AF65-F5344CB8AC3E}">
        <p14:creationId xmlns:p14="http://schemas.microsoft.com/office/powerpoint/2010/main" val="36546917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3º Independentemente do prazo de duração, o contrato deverá conter cláusula que estabeleça o índice de reajustamento de preço, com data-base vinculada à data do orçamento estimado, e poderá ser estabelecido mais de um índice específico ou setorial, em conformidade com a realidade de mercado dos respectivos insumos.</a:t>
            </a:r>
          </a:p>
        </p:txBody>
      </p:sp>
    </p:spTree>
    <p:extLst>
      <p:ext uri="{BB962C8B-B14F-4D97-AF65-F5344CB8AC3E}">
        <p14:creationId xmlns:p14="http://schemas.microsoft.com/office/powerpoint/2010/main" val="24530596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4º Nos contratos de serviços contínuos, observado o interregno mínimo de 1 (um) ano, o critério de reajustamento de preços será por:</a:t>
            </a:r>
          </a:p>
          <a:p>
            <a:r>
              <a:rPr lang="pt-BR" dirty="0"/>
              <a:t>I - reajustamento em sentido estrito, quando não houver regime de dedicação exclusiva de mão de obra ou predominância de mão de obra, mediante previsão de índices específicos ou setoriais;</a:t>
            </a:r>
          </a:p>
          <a:p>
            <a:endParaRPr lang="pt-BR" dirty="0"/>
          </a:p>
        </p:txBody>
      </p:sp>
    </p:spTree>
    <p:extLst>
      <p:ext uri="{BB962C8B-B14F-4D97-AF65-F5344CB8AC3E}">
        <p14:creationId xmlns:p14="http://schemas.microsoft.com/office/powerpoint/2010/main" val="193904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 - repactuação, quando houver regime de dedicação exclusiva de mão de obra ou predominância de mão de obra, mediante demonstração analítica da variação dos custos.</a:t>
            </a:r>
          </a:p>
        </p:txBody>
      </p:sp>
    </p:spTree>
    <p:extLst>
      <p:ext uri="{BB962C8B-B14F-4D97-AF65-F5344CB8AC3E}">
        <p14:creationId xmlns:p14="http://schemas.microsoft.com/office/powerpoint/2010/main" val="262391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smtClean="0"/>
              <a:t>2º - Que seja esta função exercida, preferencialmente, por servidor do quadro permanente da instituição, conforme determina o art. 7º, vejamos:</a:t>
            </a:r>
          </a:p>
          <a:p>
            <a:r>
              <a:rPr lang="pt-BR" dirty="0">
                <a:latin typeface="Bookman Old Style" pitchFamily="18" charset="0"/>
              </a:rPr>
              <a:t>Art. 7º </a:t>
            </a:r>
            <a:r>
              <a:rPr lang="pt-BR" b="1" dirty="0">
                <a:latin typeface="Bookman Old Style" pitchFamily="18" charset="0"/>
              </a:rPr>
              <a:t>Caberá à autoridade máxima </a:t>
            </a:r>
            <a:r>
              <a:rPr lang="pt-BR" dirty="0">
                <a:latin typeface="Bookman Old Style" pitchFamily="18" charset="0"/>
              </a:rPr>
              <a:t>do órgão ou da entidade, ou a quem as normas de organização administrativa indicarem, promover gestão por competências </a:t>
            </a:r>
            <a:r>
              <a:rPr lang="pt-BR" u="sng" dirty="0">
                <a:latin typeface="Bookman Old Style" pitchFamily="18" charset="0"/>
              </a:rPr>
              <a:t>e designar agentes públicos</a:t>
            </a:r>
            <a:r>
              <a:rPr lang="pt-BR" dirty="0">
                <a:latin typeface="Bookman Old Style" pitchFamily="18" charset="0"/>
              </a:rPr>
              <a:t> para o desempenho das funções essenciais à execução desta Lei que preencham os seguintes requisitos:</a:t>
            </a:r>
          </a:p>
          <a:p>
            <a:endParaRPr lang="pt-BR" dirty="0"/>
          </a:p>
        </p:txBody>
      </p:sp>
    </p:spTree>
    <p:extLst>
      <p:ext uri="{BB962C8B-B14F-4D97-AF65-F5344CB8AC3E}">
        <p14:creationId xmlns:p14="http://schemas.microsoft.com/office/powerpoint/2010/main" val="33620349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5º Nos contratos de obras e serviços de engenharia, sempre que compatível com o regime de execução, a medição será mensal.</a:t>
            </a:r>
          </a:p>
          <a:p>
            <a:endParaRPr lang="pt-BR" dirty="0"/>
          </a:p>
        </p:txBody>
      </p:sp>
    </p:spTree>
    <p:extLst>
      <p:ext uri="{BB962C8B-B14F-4D97-AF65-F5344CB8AC3E}">
        <p14:creationId xmlns:p14="http://schemas.microsoft.com/office/powerpoint/2010/main" val="10113801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smtClean="0"/>
              <a:t>§ </a:t>
            </a:r>
            <a:r>
              <a:rPr lang="pt-BR" dirty="0"/>
              <a:t>6º Nos contratos para serviços contínuos com regime de dedicação exclusiva de mão de obra ou com predominância de mão de obra, o prazo para resposta ao pedido de repactuação de preços será preferencialmente de 1 (um) mês, contado da data do fornecimento da documentação prevista no </a:t>
            </a:r>
            <a:r>
              <a:rPr lang="pt-BR" dirty="0">
                <a:hlinkClick r:id="rId2"/>
              </a:rPr>
              <a:t>§ 6º do art. 135 desta Lei</a:t>
            </a:r>
            <a:r>
              <a:rPr lang="pt-BR" dirty="0" smtClean="0"/>
              <a:t>. (Repactuação)</a:t>
            </a:r>
            <a:endParaRPr lang="pt-BR" dirty="0"/>
          </a:p>
          <a:p>
            <a:endParaRPr lang="pt-BR" dirty="0"/>
          </a:p>
        </p:txBody>
      </p:sp>
    </p:spTree>
    <p:extLst>
      <p:ext uri="{BB962C8B-B14F-4D97-AF65-F5344CB8AC3E}">
        <p14:creationId xmlns:p14="http://schemas.microsoft.com/office/powerpoint/2010/main" val="3761902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Tecnologia da Informação</a:t>
            </a:r>
            <a:endParaRPr lang="pt-BR" dirty="0"/>
          </a:p>
        </p:txBody>
      </p:sp>
      <p:sp>
        <p:nvSpPr>
          <p:cNvPr id="3" name="Espaço Reservado para Conteúdo 2"/>
          <p:cNvSpPr>
            <a:spLocks noGrp="1"/>
          </p:cNvSpPr>
          <p:nvPr>
            <p:ph sz="quarter" idx="1"/>
          </p:nvPr>
        </p:nvSpPr>
        <p:spPr/>
        <p:txBody>
          <a:bodyPr>
            <a:normAutofit/>
          </a:bodyPr>
          <a:lstStyle/>
          <a:p>
            <a:r>
              <a:rPr lang="pt-BR" dirty="0"/>
              <a:t>Art. 93. Nas contratações de </a:t>
            </a:r>
            <a:r>
              <a:rPr lang="pt-BR" b="1" dirty="0"/>
              <a:t>projetos ou de serviços técnicos especializados,</a:t>
            </a:r>
            <a:r>
              <a:rPr lang="pt-BR" dirty="0"/>
              <a:t> </a:t>
            </a:r>
            <a:r>
              <a:rPr lang="pt-BR" u="sng" dirty="0"/>
              <a:t>inclusive daqueles que contemplem o desenvolvimento de programas e aplicações de internet para computadores, máquinas, equipamentos e dispositivos de tratamento e de comunicação da informação (software) </a:t>
            </a:r>
            <a:r>
              <a:rPr lang="pt-BR" dirty="0"/>
              <a:t>- e a respectiva documentação técnica associada -, o autor deverá ceder todos os direitos patrimoniais a eles relativos para a Administração Pública, hipótese em que poderão ser livremente utilizados e alterados por ela em outras ocasiões, sem necessidade de nova autorização de seu autor.</a:t>
            </a:r>
          </a:p>
        </p:txBody>
      </p:sp>
    </p:spTree>
    <p:extLst>
      <p:ext uri="{BB962C8B-B14F-4D97-AF65-F5344CB8AC3E}">
        <p14:creationId xmlns:p14="http://schemas.microsoft.com/office/powerpoint/2010/main" val="13104113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1º Quando o projeto se referir a obra imaterial de caráter tecnológico, insuscetível de privilégio, a cessão dos direitos a que se refere o </a:t>
            </a:r>
            <a:r>
              <a:rPr lang="pt-BR" b="1" dirty="0"/>
              <a:t>caput</a:t>
            </a:r>
            <a:r>
              <a:rPr lang="pt-BR" dirty="0"/>
              <a:t> deste artigo incluirá o fornecimento de todos os dados, documentos e elementos de informação pertinentes à tecnologia de concepção, desenvolvimento, fixação em suporte físico de qualquer natureza e aplicação da obra.</a:t>
            </a:r>
          </a:p>
        </p:txBody>
      </p:sp>
    </p:spTree>
    <p:extLst>
      <p:ext uri="{BB962C8B-B14F-4D97-AF65-F5344CB8AC3E}">
        <p14:creationId xmlns:p14="http://schemas.microsoft.com/office/powerpoint/2010/main" val="15966610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2º É facultado à Administração Pública deixar de exigir a cessão de direitos a que se refere o </a:t>
            </a:r>
            <a:r>
              <a:rPr lang="pt-BR" b="1" dirty="0"/>
              <a:t>caput</a:t>
            </a:r>
            <a:r>
              <a:rPr lang="pt-BR" dirty="0"/>
              <a:t> deste artigo quando o objeto da contratação envolver atividade de pesquisa e desenvolvimento de caráter científico, tecnológico ou de inovação, considerados os princípios e os mecanismos instituídos pela </a:t>
            </a:r>
            <a:r>
              <a:rPr lang="pt-BR" dirty="0">
                <a:hlinkClick r:id="rId2"/>
              </a:rPr>
              <a:t>Lei nº 10.973, de 2 de dezembro de 2004</a:t>
            </a:r>
            <a:r>
              <a:rPr lang="pt-BR" dirty="0" smtClean="0">
                <a:hlinkClick r:id="rId2"/>
              </a:rPr>
              <a:t>.</a:t>
            </a:r>
            <a:r>
              <a:rPr lang="pt-BR" dirty="0" smtClean="0"/>
              <a:t> </a:t>
            </a:r>
            <a:r>
              <a:rPr lang="pt-BR" sz="2000" dirty="0" smtClean="0"/>
              <a:t>(Lei de incentivo à inovação e à pesquisa científica e tecnológica no ambiente produtivo)</a:t>
            </a:r>
            <a:endParaRPr lang="pt-BR" sz="2000" dirty="0"/>
          </a:p>
        </p:txBody>
      </p:sp>
    </p:spTree>
    <p:extLst>
      <p:ext uri="{BB962C8B-B14F-4D97-AF65-F5344CB8AC3E}">
        <p14:creationId xmlns:p14="http://schemas.microsoft.com/office/powerpoint/2010/main" val="27533328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lstStyle/>
          <a:p>
            <a:r>
              <a:rPr lang="pt-BR" dirty="0"/>
              <a:t>§ 3º Na hipótese de posterior alteração do projeto pela Administração Pública, o autor deverá ser comunicado, e os registros serão promovidos nos órgãos ou entidades competentes.</a:t>
            </a:r>
          </a:p>
        </p:txBody>
      </p:sp>
    </p:spTree>
    <p:extLst>
      <p:ext uri="{BB962C8B-B14F-4D97-AF65-F5344CB8AC3E}">
        <p14:creationId xmlns:p14="http://schemas.microsoft.com/office/powerpoint/2010/main" val="7720306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Eficácia do Contrato - publicidade</a:t>
            </a:r>
            <a:endParaRPr lang="pt-BR" dirty="0"/>
          </a:p>
        </p:txBody>
      </p:sp>
      <p:sp>
        <p:nvSpPr>
          <p:cNvPr id="3" name="Espaço Reservado para Conteúdo 2"/>
          <p:cNvSpPr>
            <a:spLocks noGrp="1"/>
          </p:cNvSpPr>
          <p:nvPr>
            <p:ph sz="quarter" idx="1"/>
          </p:nvPr>
        </p:nvSpPr>
        <p:spPr/>
        <p:txBody>
          <a:bodyPr/>
          <a:lstStyle/>
          <a:p>
            <a:r>
              <a:rPr lang="pt-BR" dirty="0"/>
              <a:t>Art. 94. A divulgação no Portal Nacional de Contratações Públicas (PNCP) é condição indispensável para a eficácia do contrato e de seus aditamentos e deverá ocorrer nos seguintes prazos, contados da data de sua assinatura:</a:t>
            </a:r>
          </a:p>
          <a:p>
            <a:r>
              <a:rPr lang="pt-BR" dirty="0"/>
              <a:t>I - 20 (vinte) dias úteis, no caso de licitação;</a:t>
            </a:r>
          </a:p>
          <a:p>
            <a:r>
              <a:rPr lang="pt-BR" dirty="0"/>
              <a:t>II - 10 (dez) dias úteis, no caso de contratação direta.</a:t>
            </a:r>
          </a:p>
          <a:p>
            <a:endParaRPr lang="pt-BR" dirty="0"/>
          </a:p>
        </p:txBody>
      </p:sp>
    </p:spTree>
    <p:extLst>
      <p:ext uri="{BB962C8B-B14F-4D97-AF65-F5344CB8AC3E}">
        <p14:creationId xmlns:p14="http://schemas.microsoft.com/office/powerpoint/2010/main" val="154309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 1º Os contratos celebrados em caso de urgência terão eficácia a partir de sua assinatura e deverão ser publicados nos prazos previstos nos incisos I e II do </a:t>
            </a:r>
            <a:r>
              <a:rPr lang="pt-BR" b="1" dirty="0"/>
              <a:t>caput</a:t>
            </a:r>
            <a:r>
              <a:rPr lang="pt-BR" dirty="0"/>
              <a:t> deste artigo, sob pena de nulidade.</a:t>
            </a:r>
          </a:p>
          <a:p>
            <a:r>
              <a:rPr lang="pt-BR" dirty="0"/>
              <a:t>§ 2º A divulgação de que trata o </a:t>
            </a:r>
            <a:r>
              <a:rPr lang="pt-BR" b="1" dirty="0"/>
              <a:t>caput</a:t>
            </a:r>
            <a:r>
              <a:rPr lang="pt-BR" dirty="0"/>
              <a:t> deste artigo, quando referente à contratação de profissional do setor artístico por inexigibilidade, deverá identificar os custos do cachê do artista, dos músicos ou da banda, quando houver, do transporte, da hospedagem, da infraestrutura, da logística do evento e das demais despesas específicas.</a:t>
            </a:r>
          </a:p>
          <a:p>
            <a:endParaRPr lang="pt-BR" dirty="0"/>
          </a:p>
        </p:txBody>
      </p:sp>
    </p:spTree>
    <p:extLst>
      <p:ext uri="{BB962C8B-B14F-4D97-AF65-F5344CB8AC3E}">
        <p14:creationId xmlns:p14="http://schemas.microsoft.com/office/powerpoint/2010/main" val="4057567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3º No caso de obras, a Administração divulgará em sítio eletrônico oficial, em até 25 (vinte e cinco) dias úteis após a assinatura do contrato, os quantitativos e os preços unitários e totais que contratar e, em até 45 (quarenta e cinco) dias úteis após a conclusão do contrato, os quantitativos executados e os preços praticados.</a:t>
            </a:r>
          </a:p>
        </p:txBody>
      </p:sp>
    </p:spTree>
    <p:extLst>
      <p:ext uri="{BB962C8B-B14F-4D97-AF65-F5344CB8AC3E}">
        <p14:creationId xmlns:p14="http://schemas.microsoft.com/office/powerpoint/2010/main" val="16839144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Art. 95. O instrumento de contrato é obrigatório, salvo nas seguintes hipóteses, em que a Administração poderá substituí-lo por outro instrumento hábil, como carta-contrato, nota de empenho de despesa, autorização de compra ou ordem de execução de serviço:</a:t>
            </a:r>
          </a:p>
          <a:p>
            <a:r>
              <a:rPr lang="pt-BR" dirty="0"/>
              <a:t>I - dispensa de licitação em razão de valor;</a:t>
            </a:r>
          </a:p>
          <a:p>
            <a:r>
              <a:rPr lang="pt-BR" dirty="0"/>
              <a:t>II - compras com entrega imediata e integral dos bens adquiridos e </a:t>
            </a:r>
            <a:r>
              <a:rPr lang="pt-BR" b="1" dirty="0"/>
              <a:t>dos quais não resultem obrigações futuras</a:t>
            </a:r>
            <a:r>
              <a:rPr lang="pt-BR" dirty="0"/>
              <a:t>, inclusive quanto a assistência técnica, independentemente de seu valor.</a:t>
            </a:r>
          </a:p>
        </p:txBody>
      </p:sp>
    </p:spTree>
    <p:extLst>
      <p:ext uri="{BB962C8B-B14F-4D97-AF65-F5344CB8AC3E}">
        <p14:creationId xmlns:p14="http://schemas.microsoft.com/office/powerpoint/2010/main" val="378753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I - sejam, </a:t>
            </a:r>
            <a:r>
              <a:rPr lang="pt-BR" u="sng" dirty="0">
                <a:effectLst>
                  <a:outerShdw blurRad="38100" dist="38100" dir="2700000" algn="tl">
                    <a:srgbClr val="000000">
                      <a:alpha val="43137"/>
                    </a:srgbClr>
                  </a:outerShdw>
                </a:effectLst>
                <a:latin typeface="Bookman Old Style" pitchFamily="18" charset="0"/>
              </a:rPr>
              <a:t>preferencialmente, servidor efetivo </a:t>
            </a:r>
            <a:r>
              <a:rPr lang="pt-BR" dirty="0">
                <a:latin typeface="Bookman Old Style" pitchFamily="18" charset="0"/>
              </a:rPr>
              <a:t>ou empregado público dos quadros permanentes da Administração Pública;</a:t>
            </a:r>
          </a:p>
          <a:p>
            <a:r>
              <a:rPr lang="pt-BR" dirty="0">
                <a:latin typeface="Bookman Old Style" pitchFamily="18" charset="0"/>
              </a:rPr>
              <a:t>II - tenham atribuições relacionadas a licitações e contratos ou </a:t>
            </a:r>
            <a:r>
              <a:rPr lang="pt-BR" u="sng" dirty="0">
                <a:latin typeface="Bookman Old Style" pitchFamily="18" charset="0"/>
              </a:rPr>
              <a:t>possuam formação compatível</a:t>
            </a:r>
            <a:r>
              <a:rPr lang="pt-BR" dirty="0">
                <a:latin typeface="Bookman Old Style" pitchFamily="18" charset="0"/>
              </a:rPr>
              <a:t> ou qualificação atestada por certificação profissional emitida por escola de governo criada e mantida pelo poder público; e</a:t>
            </a:r>
          </a:p>
          <a:p>
            <a:endParaRPr lang="pt-BR" dirty="0"/>
          </a:p>
        </p:txBody>
      </p:sp>
    </p:spTree>
    <p:extLst>
      <p:ext uri="{BB962C8B-B14F-4D97-AF65-F5344CB8AC3E}">
        <p14:creationId xmlns:p14="http://schemas.microsoft.com/office/powerpoint/2010/main" val="33650082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1º Às hipóteses de substituição do instrumento de contrato, aplica-se, no que couber, o disposto no </a:t>
            </a:r>
            <a:r>
              <a:rPr lang="pt-BR" dirty="0">
                <a:hlinkClick r:id="rId2"/>
              </a:rPr>
              <a:t>art. 92 desta Lei</a:t>
            </a:r>
            <a:r>
              <a:rPr lang="pt-BR" dirty="0"/>
              <a:t>.</a:t>
            </a:r>
          </a:p>
          <a:p>
            <a:r>
              <a:rPr lang="pt-BR" dirty="0"/>
              <a:t>§ 2º É nulo e de nenhum efeito o contrato verbal com a Administração, salvo o de pequenas compras ou o de prestação de serviços de pronto pagamento, assim entendidos aqueles de valor não superior a </a:t>
            </a:r>
            <a:r>
              <a:rPr lang="pt-BR" strike="sngStrike" dirty="0"/>
              <a:t>R$ 10.000,00 (dez mil reais). </a:t>
            </a:r>
            <a:r>
              <a:rPr lang="pt-BR" dirty="0"/>
              <a:t>R$ 10.804,08 (dez mil oitocentos e quatro reais e oito centavos) – </a:t>
            </a:r>
            <a:r>
              <a:rPr lang="pt-BR" b="1" dirty="0">
                <a:solidFill>
                  <a:srgbClr val="0070C0"/>
                </a:solidFill>
              </a:rPr>
              <a:t>Alterado pelo Decreto Federal nº 10.922 de 30/12/21.</a:t>
            </a:r>
          </a:p>
        </p:txBody>
      </p:sp>
    </p:spTree>
    <p:extLst>
      <p:ext uri="{BB962C8B-B14F-4D97-AF65-F5344CB8AC3E}">
        <p14:creationId xmlns:p14="http://schemas.microsoft.com/office/powerpoint/2010/main" val="512804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Garantias</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Art</a:t>
            </a:r>
            <a:r>
              <a:rPr lang="pt-BR" dirty="0"/>
              <a:t>. 96. A critério da autoridade competente, em cada caso, poderá ser exigida, mediante previsão no edital, prestação de garantia nas contratações de obras, serviços e fornecimentos</a:t>
            </a:r>
            <a:r>
              <a:rPr lang="pt-BR" dirty="0" smtClean="0"/>
              <a:t>.</a:t>
            </a:r>
            <a:endParaRPr lang="pt-BR" dirty="0"/>
          </a:p>
        </p:txBody>
      </p:sp>
    </p:spTree>
    <p:extLst>
      <p:ext uri="{BB962C8B-B14F-4D97-AF65-F5344CB8AC3E}">
        <p14:creationId xmlns:p14="http://schemas.microsoft.com/office/powerpoint/2010/main" val="22885824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1º Caberá ao contratado optar por uma das seguintes modalidades de garantia:</a:t>
            </a:r>
          </a:p>
          <a:p>
            <a:r>
              <a:rPr lang="pt-BR" dirty="0"/>
              <a:t>I - caução em dinheiro ou em títulos da dívida pública emitidos sob a forma escritural, mediante registro em sistema centralizado de liquidação e de custódia autorizado pelo Banco Central do Brasil, e avaliados por seus valores econômicos, conforme definido pelo Ministério da Economia;</a:t>
            </a:r>
          </a:p>
          <a:p>
            <a:r>
              <a:rPr lang="pt-BR" dirty="0"/>
              <a:t>II - seguro-garantia;</a:t>
            </a:r>
          </a:p>
          <a:p>
            <a:endParaRPr lang="pt-BR" dirty="0"/>
          </a:p>
        </p:txBody>
      </p:sp>
    </p:spTree>
    <p:extLst>
      <p:ext uri="{BB962C8B-B14F-4D97-AF65-F5344CB8AC3E}">
        <p14:creationId xmlns:p14="http://schemas.microsoft.com/office/powerpoint/2010/main" val="23052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III - fiança bancária emitida por banco ou instituição financeira devidamente autorizada a operar no País pelo Banco Central do Brasil.</a:t>
            </a:r>
          </a:p>
          <a:p>
            <a:r>
              <a:rPr lang="pt-BR" dirty="0"/>
              <a:t>§ 2º Na hipótese de suspensão do contrato por ordem ou inadimplemento da Administração, o contratado ficará desobrigado de renovar a garantia ou de endossar a apólice de seguro até a ordem de reinício da execução ou o adimplemento pela Administração.</a:t>
            </a:r>
          </a:p>
          <a:p>
            <a:endParaRPr lang="pt-BR" dirty="0"/>
          </a:p>
        </p:txBody>
      </p:sp>
    </p:spTree>
    <p:extLst>
      <p:ext uri="{BB962C8B-B14F-4D97-AF65-F5344CB8AC3E}">
        <p14:creationId xmlns:p14="http://schemas.microsoft.com/office/powerpoint/2010/main" val="309035430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3º O edital fixará prazo mínimo de 1 (um) mês, contado da data de homologação da licitação e anterior à assinatura do contrato, para a prestação da garantia pelo contratado quando optar pela modalidade prevista no inciso II do § 1º deste artigo.</a:t>
            </a:r>
          </a:p>
        </p:txBody>
      </p:sp>
    </p:spTree>
    <p:extLst>
      <p:ext uri="{BB962C8B-B14F-4D97-AF65-F5344CB8AC3E}">
        <p14:creationId xmlns:p14="http://schemas.microsoft.com/office/powerpoint/2010/main" val="42670437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97. O seguro-garantia tem por objetivo garantir o fiel cumprimento das obrigações assumidas pelo contratado perante à Administração, inclusive as multas, os prejuízos e as indenizações decorrentes de inadimplemento, observadas as seguintes regras nas contratações regidas por esta Lei:</a:t>
            </a:r>
          </a:p>
        </p:txBody>
      </p:sp>
    </p:spTree>
    <p:extLst>
      <p:ext uri="{BB962C8B-B14F-4D97-AF65-F5344CB8AC3E}">
        <p14:creationId xmlns:p14="http://schemas.microsoft.com/office/powerpoint/2010/main" val="162298597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 - o prazo de vigência da apólice será igual ou superior ao prazo estabelecido no contrato principal e deverá acompanhar as modificações referentes à vigência deste mediante a emissão do respectivo endosso pela seguradora;</a:t>
            </a:r>
          </a:p>
          <a:p>
            <a:r>
              <a:rPr lang="pt-BR" dirty="0"/>
              <a:t>II - o seguro-garantia continuará em vigor mesmo se o contratado não tiver pago o prêmio nas datas convencionadas.</a:t>
            </a:r>
          </a:p>
          <a:p>
            <a:endParaRPr lang="pt-BR" dirty="0"/>
          </a:p>
        </p:txBody>
      </p:sp>
    </p:spTree>
    <p:extLst>
      <p:ext uri="{BB962C8B-B14F-4D97-AF65-F5344CB8AC3E}">
        <p14:creationId xmlns:p14="http://schemas.microsoft.com/office/powerpoint/2010/main" val="281914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Parágrafo único. Nos contratos de execução continuada ou de fornecimento contínuo de bens e serviços, será permitida a substituição da apólice de seguro-garantia na data de renovação ou de aniversário, desde que mantidas as mesmas condições e coberturas da apólice vigente e desde que nenhum período fique descoberto, ressalvado o disposto no     </a:t>
            </a:r>
            <a:r>
              <a:rPr lang="pt-BR" dirty="0">
                <a:hlinkClick r:id="rId2"/>
              </a:rPr>
              <a:t>§ 2º do art. 96 desta Lei</a:t>
            </a:r>
            <a:r>
              <a:rPr lang="pt-BR" dirty="0" smtClean="0">
                <a:hlinkClick r:id="rId2"/>
              </a:rPr>
              <a:t>.</a:t>
            </a:r>
            <a:r>
              <a:rPr lang="pt-BR" dirty="0" smtClean="0"/>
              <a:t> </a:t>
            </a:r>
            <a:r>
              <a:rPr lang="pt-BR" sz="2000" dirty="0" smtClean="0"/>
              <a:t>(desobrigação da renovação da garantia por culpa da administração)</a:t>
            </a:r>
            <a:endParaRPr lang="pt-BR" sz="2000" dirty="0"/>
          </a:p>
        </p:txBody>
      </p:sp>
    </p:spTree>
    <p:extLst>
      <p:ext uri="{BB962C8B-B14F-4D97-AF65-F5344CB8AC3E}">
        <p14:creationId xmlns:p14="http://schemas.microsoft.com/office/powerpoint/2010/main" val="413870275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Art. 98. Nas contratações de obras, serviços e fornecimentos, a garantia poderá ser de até 5% (cinco por cento) do valor inicial do contrato, autorizada a majoração desse percentual para até 10% (dez por cento), desde que justificada mediante análise da complexidade técnica e dos riscos envolvidos</a:t>
            </a:r>
            <a:r>
              <a:rPr lang="pt-BR" dirty="0" smtClean="0"/>
              <a:t>.</a:t>
            </a:r>
          </a:p>
          <a:p>
            <a:r>
              <a:rPr lang="pt-BR" dirty="0"/>
              <a:t>Parágrafo único. Nas contratações de serviços e fornecimentos contínuos com vigência superior a 1 (um) ano, assim como nas subsequentes prorrogações, será utilizado o valor anual do contrato para definição e aplicação dos percentuais previstos no </a:t>
            </a:r>
            <a:r>
              <a:rPr lang="pt-BR" b="1" dirty="0"/>
              <a:t>caput</a:t>
            </a:r>
            <a:r>
              <a:rPr lang="pt-BR" dirty="0"/>
              <a:t> deste artigo.</a:t>
            </a:r>
          </a:p>
        </p:txBody>
      </p:sp>
    </p:spTree>
    <p:extLst>
      <p:ext uri="{BB962C8B-B14F-4D97-AF65-F5344CB8AC3E}">
        <p14:creationId xmlns:p14="http://schemas.microsoft.com/office/powerpoint/2010/main" val="39068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99. Nas contratações de obras e serviços de engenharia de grande vulto, poderá ser exigida a prestação de garantia, na modalidade seguro-garantia, com cláusula de retomada prevista no </a:t>
            </a:r>
            <a:r>
              <a:rPr lang="pt-BR" dirty="0">
                <a:hlinkClick r:id="rId2"/>
              </a:rPr>
              <a:t>art. 102 desta Lei</a:t>
            </a:r>
            <a:r>
              <a:rPr lang="pt-BR" dirty="0"/>
              <a:t>, em percentual equivalente a até 30% (trinta por cento) do valor inicial do contrato.</a:t>
            </a:r>
          </a:p>
        </p:txBody>
      </p:sp>
    </p:spTree>
    <p:extLst>
      <p:ext uri="{BB962C8B-B14F-4D97-AF65-F5344CB8AC3E}">
        <p14:creationId xmlns:p14="http://schemas.microsoft.com/office/powerpoint/2010/main" val="2673101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a:latin typeface="Bookman Old Style" pitchFamily="18" charset="0"/>
              </a:rPr>
              <a:t>III - não sejam cônjuge ou companheiro de licitantes ou contratados habituais da Administração nem tenham com eles vínculo de parentesco, colateral ou por afinidade, até o terceiro grau, ou de natureza técnica, comercial, econômica, financeira, trabalhista e civil.</a:t>
            </a:r>
          </a:p>
          <a:p>
            <a:endParaRPr lang="pt-BR"/>
          </a:p>
        </p:txBody>
      </p:sp>
    </p:spTree>
    <p:extLst>
      <p:ext uri="{BB962C8B-B14F-4D97-AF65-F5344CB8AC3E}">
        <p14:creationId xmlns:p14="http://schemas.microsoft.com/office/powerpoint/2010/main" val="167284093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100. A garantia prestada pelo contratado será liberada ou restituída após a fiel execução do contrato ou após a sua extinção por culpa exclusiva da Administração e, quando em dinheiro, atualizada monetariamente.</a:t>
            </a:r>
          </a:p>
        </p:txBody>
      </p:sp>
    </p:spTree>
    <p:extLst>
      <p:ext uri="{BB962C8B-B14F-4D97-AF65-F5344CB8AC3E}">
        <p14:creationId xmlns:p14="http://schemas.microsoft.com/office/powerpoint/2010/main" val="276740943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101. Nos casos de contratos que impliquem a entrega de bens pela Administração, dos quais o contratado ficará depositário, o valor desses bens deverá ser acrescido ao valor da garantia.</a:t>
            </a:r>
          </a:p>
        </p:txBody>
      </p:sp>
    </p:spTree>
    <p:extLst>
      <p:ext uri="{BB962C8B-B14F-4D97-AF65-F5344CB8AC3E}">
        <p14:creationId xmlns:p14="http://schemas.microsoft.com/office/powerpoint/2010/main" val="352780583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102. Na contratação de obras e serviços de engenharia, o edital poderá exigir a prestação da garantia na modalidade seguro-garantia e prever a obrigação de a seguradora, em caso de inadimplemento pelo contratado, assumir a execução e concluir o objeto do contrato, hipótese em que:</a:t>
            </a:r>
          </a:p>
        </p:txBody>
      </p:sp>
    </p:spTree>
    <p:extLst>
      <p:ext uri="{BB962C8B-B14F-4D97-AF65-F5344CB8AC3E}">
        <p14:creationId xmlns:p14="http://schemas.microsoft.com/office/powerpoint/2010/main" val="291955502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 - a seguradora deverá firmar o contrato, inclusive os aditivos, como interveniente anuente e poderá:</a:t>
            </a:r>
          </a:p>
          <a:p>
            <a:r>
              <a:rPr lang="pt-BR" dirty="0"/>
              <a:t>a) ter livre acesso às instalações em que for executado o contrato principal;</a:t>
            </a:r>
          </a:p>
          <a:p>
            <a:r>
              <a:rPr lang="pt-BR" dirty="0"/>
              <a:t>b) acompanhar a execução do contrato principal;</a:t>
            </a:r>
          </a:p>
          <a:p>
            <a:r>
              <a:rPr lang="pt-BR" dirty="0"/>
              <a:t>c) ter acesso a auditoria técnica e contábil;</a:t>
            </a:r>
          </a:p>
          <a:p>
            <a:r>
              <a:rPr lang="pt-BR" dirty="0"/>
              <a:t>d) requerer esclarecimentos ao responsável técnico pela obra ou pelo fornecimento;</a:t>
            </a:r>
          </a:p>
          <a:p>
            <a:endParaRPr lang="pt-BR" dirty="0"/>
          </a:p>
        </p:txBody>
      </p:sp>
    </p:spTree>
    <p:extLst>
      <p:ext uri="{BB962C8B-B14F-4D97-AF65-F5344CB8AC3E}">
        <p14:creationId xmlns:p14="http://schemas.microsoft.com/office/powerpoint/2010/main" val="263019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 - a emissão de empenho em nome da seguradora, ou a quem ela indicar para a conclusão do contrato, será autorizada desde que demonstrada sua regularidade fiscal;</a:t>
            </a:r>
          </a:p>
          <a:p>
            <a:r>
              <a:rPr lang="pt-BR" dirty="0"/>
              <a:t>III - a seguradora poderá subcontratar a conclusão do contrato, total ou parcialmente.</a:t>
            </a:r>
          </a:p>
          <a:p>
            <a:endParaRPr lang="pt-BR" dirty="0"/>
          </a:p>
        </p:txBody>
      </p:sp>
    </p:spTree>
    <p:extLst>
      <p:ext uri="{BB962C8B-B14F-4D97-AF65-F5344CB8AC3E}">
        <p14:creationId xmlns:p14="http://schemas.microsoft.com/office/powerpoint/2010/main" val="429285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Parágrafo único. Na hipótese de inadimplemento do contratado, serão observadas as seguintes disposições:</a:t>
            </a:r>
          </a:p>
          <a:p>
            <a:r>
              <a:rPr lang="pt-BR" dirty="0"/>
              <a:t>I - caso a seguradora execute e conclua o objeto do contrato, estará isenta da obrigação de pagar a importância segurada indicada na apólice;</a:t>
            </a:r>
          </a:p>
          <a:p>
            <a:r>
              <a:rPr lang="pt-BR" dirty="0"/>
              <a:t>II - caso a seguradora não assuma a execução do contrato, pagará a integralidade da importância segurada indicada na apólice</a:t>
            </a:r>
            <a:r>
              <a:rPr lang="pt-BR" dirty="0" smtClean="0"/>
              <a:t>.</a:t>
            </a:r>
            <a:r>
              <a:rPr lang="pt-BR" dirty="0"/>
              <a:t/>
            </a:r>
            <a:br>
              <a:rPr lang="pt-BR" dirty="0"/>
            </a:br>
            <a:endParaRPr lang="pt-BR" dirty="0"/>
          </a:p>
        </p:txBody>
      </p:sp>
    </p:spTree>
    <p:extLst>
      <p:ext uri="{BB962C8B-B14F-4D97-AF65-F5344CB8AC3E}">
        <p14:creationId xmlns:p14="http://schemas.microsoft.com/office/powerpoint/2010/main" val="126965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dirty="0"/>
              <a:t>DAS PRERROGATIVAS DA ADMINISTRAÇÃO</a:t>
            </a:r>
            <a:br>
              <a:rPr lang="pt-BR" sz="2800" dirty="0"/>
            </a:br>
            <a:endParaRPr lang="pt-BR" sz="2800" dirty="0"/>
          </a:p>
        </p:txBody>
      </p:sp>
      <p:sp>
        <p:nvSpPr>
          <p:cNvPr id="3" name="Espaço Reservado para Conteúdo 2"/>
          <p:cNvSpPr>
            <a:spLocks noGrp="1"/>
          </p:cNvSpPr>
          <p:nvPr>
            <p:ph sz="quarter" idx="1"/>
          </p:nvPr>
        </p:nvSpPr>
        <p:spPr/>
        <p:txBody>
          <a:bodyPr/>
          <a:lstStyle/>
          <a:p>
            <a:r>
              <a:rPr lang="pt-BR" dirty="0" smtClean="0"/>
              <a:t>Art</a:t>
            </a:r>
            <a:r>
              <a:rPr lang="pt-BR" dirty="0"/>
              <a:t>. 104. O regime jurídico dos contratos instituído por esta Lei confere à Administração, em relação a eles, as prerrogativas de</a:t>
            </a:r>
            <a:r>
              <a:rPr lang="pt-BR" dirty="0" smtClean="0"/>
              <a:t>:</a:t>
            </a:r>
          </a:p>
          <a:p>
            <a:endParaRPr lang="pt-BR" dirty="0"/>
          </a:p>
          <a:p>
            <a:r>
              <a:rPr lang="pt-BR" dirty="0"/>
              <a:t>I - modificá-los, unilateralmente, para melhor adequação às finalidades de interesse público, respeitados os direitos do contratado</a:t>
            </a:r>
            <a:r>
              <a:rPr lang="pt-BR" dirty="0" smtClean="0"/>
              <a:t>;</a:t>
            </a:r>
          </a:p>
          <a:p>
            <a:endParaRPr lang="pt-BR" dirty="0"/>
          </a:p>
          <a:p>
            <a:r>
              <a:rPr lang="pt-BR" dirty="0"/>
              <a:t>II - extingui-los, unilateralmente, nos casos especificados nesta Lei;</a:t>
            </a:r>
          </a:p>
          <a:p>
            <a:endParaRPr lang="pt-BR" dirty="0"/>
          </a:p>
        </p:txBody>
      </p:sp>
    </p:spTree>
    <p:extLst>
      <p:ext uri="{BB962C8B-B14F-4D97-AF65-F5344CB8AC3E}">
        <p14:creationId xmlns:p14="http://schemas.microsoft.com/office/powerpoint/2010/main" val="291550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III - fiscalizar sua execução;</a:t>
            </a:r>
          </a:p>
          <a:p>
            <a:r>
              <a:rPr lang="pt-BR" dirty="0"/>
              <a:t>IV - aplicar sanções motivadas pela inexecução total ou parcial do ajuste;</a:t>
            </a:r>
          </a:p>
          <a:p>
            <a:r>
              <a:rPr lang="pt-BR" dirty="0"/>
              <a:t>V - ocupar provisoriamente bens móveis e imóveis e utilizar pessoal e serviços vinculados ao objeto do contrato nas hipóteses de:</a:t>
            </a:r>
          </a:p>
          <a:p>
            <a:r>
              <a:rPr lang="pt-BR" dirty="0"/>
              <a:t>a) risco à prestação de serviços essenciais;</a:t>
            </a:r>
          </a:p>
          <a:p>
            <a:r>
              <a:rPr lang="pt-BR" dirty="0"/>
              <a:t>b) necessidade de acautelar apuração administrativa de faltas contratuais pelo contratado, inclusive após extinção do contrato.</a:t>
            </a:r>
          </a:p>
        </p:txBody>
      </p:sp>
    </p:spTree>
    <p:extLst>
      <p:ext uri="{BB962C8B-B14F-4D97-AF65-F5344CB8AC3E}">
        <p14:creationId xmlns:p14="http://schemas.microsoft.com/office/powerpoint/2010/main" val="104032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1º As cláusulas econômico-financeiras e monetárias dos contratos não poderão ser alteradas sem prévia concordância do contratado</a:t>
            </a:r>
            <a:r>
              <a:rPr lang="pt-BR" dirty="0" smtClean="0"/>
              <a:t>.</a:t>
            </a:r>
          </a:p>
          <a:p>
            <a:endParaRPr lang="pt-BR" dirty="0"/>
          </a:p>
          <a:p>
            <a:r>
              <a:rPr lang="pt-BR" dirty="0"/>
              <a:t>§ 2º Na hipótese prevista no inciso I do </a:t>
            </a:r>
            <a:r>
              <a:rPr lang="pt-BR" b="1" dirty="0"/>
              <a:t>caput</a:t>
            </a:r>
            <a:r>
              <a:rPr lang="pt-BR" dirty="0"/>
              <a:t> deste artigo, as cláusulas econômico-financeiras do contrato deverão ser revistas para que se mantenha o equilíbrio contratual.</a:t>
            </a:r>
          </a:p>
          <a:p>
            <a:endParaRPr lang="pt-BR" dirty="0"/>
          </a:p>
        </p:txBody>
      </p:sp>
    </p:spTree>
    <p:extLst>
      <p:ext uri="{BB962C8B-B14F-4D97-AF65-F5344CB8AC3E}">
        <p14:creationId xmlns:p14="http://schemas.microsoft.com/office/powerpoint/2010/main" val="2921272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Duração dos Contratos</a:t>
            </a:r>
            <a:endParaRPr lang="pt-BR" dirty="0"/>
          </a:p>
        </p:txBody>
      </p:sp>
      <p:sp>
        <p:nvSpPr>
          <p:cNvPr id="3" name="Espaço Reservado para Conteúdo 2"/>
          <p:cNvSpPr>
            <a:spLocks noGrp="1"/>
          </p:cNvSpPr>
          <p:nvPr>
            <p:ph sz="quarter" idx="1"/>
          </p:nvPr>
        </p:nvSpPr>
        <p:spPr>
          <a:xfrm>
            <a:off x="899592" y="1340768"/>
            <a:ext cx="7772400" cy="4572000"/>
          </a:xfrm>
        </p:spPr>
        <p:txBody>
          <a:bodyPr/>
          <a:lstStyle/>
          <a:p>
            <a:r>
              <a:rPr lang="pt-BR" dirty="0"/>
              <a:t>Art. 105. A duração dos contratos regidos por esta Lei será a prevista em edital, e deverão ser observadas, no momento da contratação e a cada exercício financeiro, a disponibilidade de créditos orçamentários, bem como a previsão no plano plurianual, quando ultrapassar 1 (um) exercício financeiro</a:t>
            </a:r>
            <a:r>
              <a:rPr lang="pt-BR" dirty="0" smtClean="0"/>
              <a:t>.</a:t>
            </a:r>
          </a:p>
          <a:p>
            <a:endParaRPr lang="pt-BR" dirty="0" smtClean="0"/>
          </a:p>
          <a:p>
            <a:pPr marL="0" indent="0">
              <a:buNone/>
            </a:pPr>
            <a:endParaRPr lang="pt-BR" dirty="0"/>
          </a:p>
        </p:txBody>
      </p:sp>
    </p:spTree>
    <p:extLst>
      <p:ext uri="{BB962C8B-B14F-4D97-AF65-F5344CB8AC3E}">
        <p14:creationId xmlns:p14="http://schemas.microsoft.com/office/powerpoint/2010/main" val="1324311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Art. 8º </a:t>
            </a:r>
            <a:endParaRPr lang="pt-BR" dirty="0"/>
          </a:p>
        </p:txBody>
      </p:sp>
      <p:sp>
        <p:nvSpPr>
          <p:cNvPr id="3" name="Espaço Reservado para Conteúdo 2"/>
          <p:cNvSpPr>
            <a:spLocks noGrp="1"/>
          </p:cNvSpPr>
          <p:nvPr>
            <p:ph sz="quarter" idx="1"/>
          </p:nvPr>
        </p:nvSpPr>
        <p:spPr/>
        <p:txBody>
          <a:bodyPr/>
          <a:lstStyle/>
          <a:p>
            <a:r>
              <a:rPr lang="pt-BR" dirty="0"/>
              <a:t>§ 3º As regras relativas à atuação do agente de contratação e da equipe de apoio, ao funcionamento da comissão de contratação </a:t>
            </a:r>
            <a:r>
              <a:rPr lang="pt-BR" b="1" u="sng" dirty="0"/>
              <a:t>e à atuação de fiscais e gestores de contratos</a:t>
            </a:r>
            <a:r>
              <a:rPr lang="pt-BR" dirty="0"/>
              <a:t> de que trata esta Lei serão estabelecidas em regulamento, e deverá ser prevista a possibilidade de eles contarem com o apoio dos órgãos de assessoramento jurídico e de controle interno para o desempenho das funções essenciais à execução do disposto nesta Lei.</a:t>
            </a:r>
          </a:p>
        </p:txBody>
      </p:sp>
    </p:spTree>
    <p:extLst>
      <p:ext uri="{BB962C8B-B14F-4D97-AF65-F5344CB8AC3E}">
        <p14:creationId xmlns:p14="http://schemas.microsoft.com/office/powerpoint/2010/main" val="147168822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Art. 106. A Administração poderá celebrar contratos com prazo de até 5 (cinco) anos nas hipóteses de serviços e </a:t>
            </a:r>
            <a:r>
              <a:rPr lang="pt-BR" b="1" dirty="0" smtClean="0"/>
              <a:t>FORNECIMENTOS CONTÍNUOS,</a:t>
            </a:r>
            <a:r>
              <a:rPr lang="pt-BR" dirty="0" smtClean="0"/>
              <a:t> </a:t>
            </a:r>
            <a:r>
              <a:rPr lang="pt-BR" dirty="0"/>
              <a:t>observadas as seguintes diretrizes:</a:t>
            </a:r>
          </a:p>
          <a:p>
            <a:r>
              <a:rPr lang="pt-BR" dirty="0"/>
              <a:t>I - a autoridade competente do órgão ou entidade contratante deverá atestar a maior vantagem econômica vislumbrada em razão da contratação plurianual;</a:t>
            </a:r>
          </a:p>
          <a:p>
            <a:endParaRPr lang="pt-BR" dirty="0"/>
          </a:p>
        </p:txBody>
      </p:sp>
    </p:spTree>
    <p:extLst>
      <p:ext uri="{BB962C8B-B14F-4D97-AF65-F5344CB8AC3E}">
        <p14:creationId xmlns:p14="http://schemas.microsoft.com/office/powerpoint/2010/main" val="199933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 - a Administração deverá atestar, no início da contratação e de cada exercício, a existência de créditos orçamentários vinculados à contratação e a vantagem em sua manutenção</a:t>
            </a:r>
            <a:r>
              <a:rPr lang="pt-BR" dirty="0" smtClean="0"/>
              <a:t>;</a:t>
            </a:r>
          </a:p>
          <a:p>
            <a:endParaRPr lang="pt-BR" dirty="0"/>
          </a:p>
          <a:p>
            <a:r>
              <a:rPr lang="pt-BR" dirty="0"/>
              <a:t>III - a Administração terá a opção de extinguir o contrato, sem ônus, </a:t>
            </a:r>
            <a:r>
              <a:rPr lang="pt-BR" b="1" dirty="0"/>
              <a:t>quando não dispuser de créditos orçamentários para sua continuidade </a:t>
            </a:r>
            <a:r>
              <a:rPr lang="pt-BR" dirty="0"/>
              <a:t>ou quando entender que o contrato não mais lhe oferece vantagem.</a:t>
            </a:r>
          </a:p>
          <a:p>
            <a:endParaRPr lang="pt-BR" dirty="0"/>
          </a:p>
          <a:p>
            <a:endParaRPr lang="pt-BR" dirty="0"/>
          </a:p>
        </p:txBody>
      </p:sp>
    </p:spTree>
    <p:extLst>
      <p:ext uri="{BB962C8B-B14F-4D97-AF65-F5344CB8AC3E}">
        <p14:creationId xmlns:p14="http://schemas.microsoft.com/office/powerpoint/2010/main" val="31345877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smtClean="0"/>
              <a:t>§ </a:t>
            </a:r>
            <a:r>
              <a:rPr lang="pt-BR" dirty="0"/>
              <a:t>1º A extinção mencionada no inciso III do </a:t>
            </a:r>
            <a:r>
              <a:rPr lang="pt-BR" b="1" dirty="0"/>
              <a:t>caput</a:t>
            </a:r>
            <a:r>
              <a:rPr lang="pt-BR" dirty="0"/>
              <a:t> deste artigo ocorrerá apenas na próxima data de aniversário do contrato e não poderá ocorrer em prazo inferior a 2 (dois) meses, contado da referida data</a:t>
            </a:r>
            <a:r>
              <a:rPr lang="pt-BR" dirty="0" smtClean="0"/>
              <a:t>.</a:t>
            </a:r>
          </a:p>
          <a:p>
            <a:pPr marL="0" indent="0">
              <a:buNone/>
            </a:pPr>
            <a:endParaRPr lang="pt-BR" dirty="0"/>
          </a:p>
          <a:p>
            <a:r>
              <a:rPr lang="pt-BR" b="1" dirty="0"/>
              <a:t>§ 2º Aplica-se o disposto neste artigo ao aluguel de equipamentos e à utilização de programas de informática.</a:t>
            </a:r>
          </a:p>
          <a:p>
            <a:endParaRPr lang="pt-BR" dirty="0"/>
          </a:p>
        </p:txBody>
      </p:sp>
    </p:spTree>
    <p:extLst>
      <p:ext uri="{BB962C8B-B14F-4D97-AF65-F5344CB8AC3E}">
        <p14:creationId xmlns:p14="http://schemas.microsoft.com/office/powerpoint/2010/main" val="396888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107. Os contratos de serviços e fornecimentos contínuos poderão ser prorrogados sucessivamente, respeitada a vigência máxima decenal, </a:t>
            </a:r>
            <a:r>
              <a:rPr lang="pt-BR" b="1" dirty="0"/>
              <a:t>desde que haja previsão em edital</a:t>
            </a:r>
            <a:r>
              <a:rPr lang="pt-BR" dirty="0"/>
              <a:t> e que a autoridade competente ateste que as condições e os preços permanecem vantajosos para a Administração, permitida a negociação com o contratado ou a extinção contratual sem ônus para qualquer das partes.</a:t>
            </a:r>
          </a:p>
        </p:txBody>
      </p:sp>
    </p:spTree>
    <p:extLst>
      <p:ext uri="{BB962C8B-B14F-4D97-AF65-F5344CB8AC3E}">
        <p14:creationId xmlns:p14="http://schemas.microsoft.com/office/powerpoint/2010/main" val="18852751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Art. 108. A Administração poderá celebrar contratos com prazo de até 10 (dez) anos nas hipóteses previstas nas </a:t>
            </a:r>
            <a:r>
              <a:rPr lang="pt-BR" dirty="0">
                <a:hlinkClick r:id="rId2"/>
              </a:rPr>
              <a:t>alíneas “f” e “g” do inciso IV </a:t>
            </a:r>
            <a:r>
              <a:rPr lang="pt-BR" dirty="0"/>
              <a:t>e nos </a:t>
            </a:r>
            <a:r>
              <a:rPr lang="pt-BR" dirty="0">
                <a:hlinkClick r:id="rId3"/>
              </a:rPr>
              <a:t>incisos V, VI</a:t>
            </a:r>
            <a:r>
              <a:rPr lang="pt-BR" dirty="0"/>
              <a:t>, </a:t>
            </a:r>
            <a:r>
              <a:rPr lang="pt-BR" dirty="0">
                <a:hlinkClick r:id="rId4"/>
              </a:rPr>
              <a:t>XII </a:t>
            </a:r>
            <a:r>
              <a:rPr lang="pt-BR" dirty="0"/>
              <a:t>e </a:t>
            </a:r>
            <a:r>
              <a:rPr lang="pt-BR" dirty="0">
                <a:hlinkClick r:id="rId5"/>
              </a:rPr>
              <a:t>XVI do </a:t>
            </a:r>
            <a:r>
              <a:rPr lang="pt-BR" b="1" dirty="0">
                <a:hlinkClick r:id="rId5"/>
              </a:rPr>
              <a:t>caput</a:t>
            </a:r>
            <a:r>
              <a:rPr lang="pt-BR" dirty="0">
                <a:hlinkClick r:id="rId5"/>
              </a:rPr>
              <a:t> do art. 75 desta Lei</a:t>
            </a:r>
            <a:r>
              <a:rPr lang="pt-BR" dirty="0" smtClean="0"/>
              <a:t>.( alguns casos de DL)</a:t>
            </a:r>
            <a:endParaRPr lang="pt-BR" dirty="0"/>
          </a:p>
          <a:p>
            <a:endParaRPr lang="pt-BR" dirty="0"/>
          </a:p>
        </p:txBody>
      </p:sp>
    </p:spTree>
    <p:extLst>
      <p:ext uri="{BB962C8B-B14F-4D97-AF65-F5344CB8AC3E}">
        <p14:creationId xmlns:p14="http://schemas.microsoft.com/office/powerpoint/2010/main" val="349641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Alíneas “f” e “g” inc. IV art. 75</a:t>
            </a:r>
            <a:endParaRPr lang="pt-BR" dirty="0"/>
          </a:p>
        </p:txBody>
      </p:sp>
      <p:sp>
        <p:nvSpPr>
          <p:cNvPr id="3" name="Espaço Reservado para Conteúdo 2"/>
          <p:cNvSpPr>
            <a:spLocks noGrp="1"/>
          </p:cNvSpPr>
          <p:nvPr>
            <p:ph sz="quarter" idx="1"/>
          </p:nvPr>
        </p:nvSpPr>
        <p:spPr/>
        <p:txBody>
          <a:bodyPr>
            <a:normAutofit/>
          </a:bodyPr>
          <a:lstStyle/>
          <a:p>
            <a:r>
              <a:rPr lang="pt-BR" sz="2400" i="1" dirty="0"/>
              <a:t>IV - para contratação que tenha por objeto</a:t>
            </a:r>
            <a:r>
              <a:rPr lang="pt-BR" sz="2400" i="1" dirty="0" smtClean="0"/>
              <a:t>:</a:t>
            </a:r>
          </a:p>
          <a:p>
            <a:endParaRPr lang="pt-BR" sz="2400" i="1" dirty="0" smtClean="0"/>
          </a:p>
          <a:p>
            <a:r>
              <a:rPr lang="pt-BR" sz="2400" i="1" dirty="0"/>
              <a:t>f) bens ou serviços produzidos ou prestados no País que envolvam, cumulativamente, alta complexidade tecnológica e defesa nacional</a:t>
            </a:r>
            <a:r>
              <a:rPr lang="pt-BR" sz="2400" i="1" dirty="0" smtClean="0"/>
              <a:t>;</a:t>
            </a:r>
          </a:p>
          <a:p>
            <a:endParaRPr lang="pt-BR" sz="2400" i="1" dirty="0"/>
          </a:p>
          <a:p>
            <a:r>
              <a:rPr lang="pt-BR" sz="2400" i="1" dirty="0"/>
              <a:t>g) materiais de uso das Forças Armadas, com exceção de materiais de uso pessoal e administrativo, quando houver necessidade de manter a padronização requerida pela estrutura de apoio logístico dos meios navais, aéreos e terrestres, mediante autorização por ato do comandante da força militar;</a:t>
            </a:r>
          </a:p>
          <a:p>
            <a:endParaRPr lang="pt-BR" dirty="0"/>
          </a:p>
        </p:txBody>
      </p:sp>
    </p:spTree>
    <p:extLst>
      <p:ext uri="{BB962C8B-B14F-4D97-AF65-F5344CB8AC3E}">
        <p14:creationId xmlns:p14="http://schemas.microsoft.com/office/powerpoint/2010/main" val="335839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Incisos V e VI do art. 75</a:t>
            </a:r>
            <a:endParaRPr lang="pt-BR" dirty="0"/>
          </a:p>
        </p:txBody>
      </p:sp>
      <p:sp>
        <p:nvSpPr>
          <p:cNvPr id="3" name="Espaço Reservado para Conteúdo 2"/>
          <p:cNvSpPr>
            <a:spLocks noGrp="1"/>
          </p:cNvSpPr>
          <p:nvPr>
            <p:ph sz="quarter" idx="1"/>
          </p:nvPr>
        </p:nvSpPr>
        <p:spPr/>
        <p:txBody>
          <a:bodyPr>
            <a:normAutofit lnSpcReduction="10000"/>
          </a:bodyPr>
          <a:lstStyle/>
          <a:p>
            <a:r>
              <a:rPr lang="pt-BR" i="1" dirty="0"/>
              <a:t>V - para contratação com vistas ao cumprimento do disposto nos </a:t>
            </a:r>
            <a:r>
              <a:rPr lang="pt-BR" i="1" dirty="0" err="1">
                <a:hlinkClick r:id="rId2"/>
              </a:rPr>
              <a:t>arts</a:t>
            </a:r>
            <a:r>
              <a:rPr lang="pt-BR" i="1" dirty="0">
                <a:hlinkClick r:id="rId2"/>
              </a:rPr>
              <a:t>. 3º</a:t>
            </a:r>
            <a:r>
              <a:rPr lang="pt-BR" i="1" dirty="0"/>
              <a:t>, </a:t>
            </a:r>
            <a:r>
              <a:rPr lang="pt-BR" i="1" dirty="0">
                <a:hlinkClick r:id="rId3"/>
              </a:rPr>
              <a:t>3º-A</a:t>
            </a:r>
            <a:r>
              <a:rPr lang="pt-BR" i="1" dirty="0"/>
              <a:t>, </a:t>
            </a:r>
            <a:r>
              <a:rPr lang="pt-BR" i="1" dirty="0">
                <a:hlinkClick r:id="rId4"/>
              </a:rPr>
              <a:t>4º</a:t>
            </a:r>
            <a:r>
              <a:rPr lang="pt-BR" i="1" dirty="0"/>
              <a:t>, </a:t>
            </a:r>
            <a:r>
              <a:rPr lang="pt-BR" i="1" dirty="0">
                <a:hlinkClick r:id="rId5"/>
              </a:rPr>
              <a:t>5º</a:t>
            </a:r>
            <a:r>
              <a:rPr lang="pt-BR" i="1" dirty="0"/>
              <a:t> e </a:t>
            </a:r>
            <a:r>
              <a:rPr lang="pt-BR" i="1" dirty="0">
                <a:hlinkClick r:id="rId6"/>
              </a:rPr>
              <a:t>20 da Lei nº 10.973, de 2 de dezembro de 2004</a:t>
            </a:r>
            <a:r>
              <a:rPr lang="pt-BR" i="1" dirty="0"/>
              <a:t>, observados os princípios gerais de contratação constantes da referida Lei; </a:t>
            </a:r>
            <a:r>
              <a:rPr lang="pt-BR" i="1" dirty="0" smtClean="0"/>
              <a:t>(Dispõe </a:t>
            </a:r>
            <a:r>
              <a:rPr lang="pt-BR" i="1" dirty="0"/>
              <a:t>sobre incentivos à inovação e à pesquisa científica e tecnológica no ambiente produtivo e dá outras </a:t>
            </a:r>
            <a:r>
              <a:rPr lang="pt-BR" i="1" dirty="0" smtClean="0"/>
              <a:t>providências).</a:t>
            </a:r>
            <a:endParaRPr lang="pt-BR" i="1" dirty="0"/>
          </a:p>
          <a:p>
            <a:endParaRPr lang="pt-BR" i="1" dirty="0"/>
          </a:p>
          <a:p>
            <a:endParaRPr lang="pt-BR" i="1" dirty="0"/>
          </a:p>
          <a:p>
            <a:r>
              <a:rPr lang="pt-BR" i="1" dirty="0"/>
              <a:t>VI - para contratação que possa acarretar comprometimento da segurança nacional, nos casos estabelecidos pelo Ministro de Estado da Defesa, mediante demanda dos comandos das Forças Armadas ou dos demais ministérios;</a:t>
            </a:r>
          </a:p>
          <a:p>
            <a:endParaRPr lang="pt-BR" dirty="0"/>
          </a:p>
        </p:txBody>
      </p:sp>
    </p:spTree>
    <p:extLst>
      <p:ext uri="{BB962C8B-B14F-4D97-AF65-F5344CB8AC3E}">
        <p14:creationId xmlns:p14="http://schemas.microsoft.com/office/powerpoint/2010/main" val="446666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Inciso XII do art. 75</a:t>
            </a:r>
            <a:endParaRPr lang="pt-BR" dirty="0"/>
          </a:p>
        </p:txBody>
      </p:sp>
      <p:sp>
        <p:nvSpPr>
          <p:cNvPr id="3" name="Espaço Reservado para Conteúdo 2"/>
          <p:cNvSpPr>
            <a:spLocks noGrp="1"/>
          </p:cNvSpPr>
          <p:nvPr>
            <p:ph sz="quarter" idx="1"/>
          </p:nvPr>
        </p:nvSpPr>
        <p:spPr/>
        <p:txBody>
          <a:bodyPr/>
          <a:lstStyle/>
          <a:p>
            <a:r>
              <a:rPr lang="pt-BR" i="1" dirty="0"/>
              <a:t>XII - para contratação em que houver transferência de tecnologia de produtos estratégicos para o Sistema Único de Saúde (SUS), conforme elencados em ato da direção nacional do SUS, inclusive por ocasião da aquisição desses produtos durante as etapas de absorção tecnológica, e em valores compatíveis com aqueles definidos no instrumento firmado para a transferência de tecnologia;</a:t>
            </a:r>
          </a:p>
        </p:txBody>
      </p:sp>
    </p:spTree>
    <p:extLst>
      <p:ext uri="{BB962C8B-B14F-4D97-AF65-F5344CB8AC3E}">
        <p14:creationId xmlns:p14="http://schemas.microsoft.com/office/powerpoint/2010/main" val="293619356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Inciso XVI do art. 75</a:t>
            </a:r>
            <a:endParaRPr lang="pt-BR" dirty="0"/>
          </a:p>
        </p:txBody>
      </p:sp>
      <p:sp>
        <p:nvSpPr>
          <p:cNvPr id="3" name="Espaço Reservado para Conteúdo 2"/>
          <p:cNvSpPr>
            <a:spLocks noGrp="1"/>
          </p:cNvSpPr>
          <p:nvPr>
            <p:ph sz="quarter" idx="1"/>
          </p:nvPr>
        </p:nvSpPr>
        <p:spPr/>
        <p:txBody>
          <a:bodyPr>
            <a:normAutofit fontScale="92500"/>
          </a:bodyPr>
          <a:lstStyle/>
          <a:p>
            <a:r>
              <a:rPr lang="pt-BR" i="1" dirty="0"/>
              <a:t>XVI - para aquisição, por pessoa jurídica de direito público interno, de insumos estratégicos para a saúde produzidos por fundação que, regimental ou estatutariamente, </a:t>
            </a:r>
            <a:r>
              <a:rPr lang="pt-BR" b="1" i="1" dirty="0"/>
              <a:t>tenha por finalidade apoiar órgão da Administração Pública direta, sua autarquia ou fundação em projetos de ensino, pesquisa, extensão, desenvolvimento institucional</a:t>
            </a:r>
            <a:r>
              <a:rPr lang="pt-BR" i="1" dirty="0"/>
              <a:t>, científico e tecnológico e de estímulo à inovação, inclusive na gestão administrativa e financeira necessária à execução desses projetos, ou em parcerias que envolvam transferência de tecnologia de produtos estratégicos para o SUS, nos termos do inciso XII do </a:t>
            </a:r>
            <a:r>
              <a:rPr lang="pt-BR" b="1" i="1" dirty="0"/>
              <a:t>caput</a:t>
            </a:r>
            <a:r>
              <a:rPr lang="pt-BR" i="1" dirty="0"/>
              <a:t> deste artigo, e que tenha sido criada para esse fim específico em data anterior à entrada em vigor desta Lei, desde que o preço contratado seja compatível com o praticado no mercado.</a:t>
            </a:r>
          </a:p>
        </p:txBody>
      </p:sp>
    </p:spTree>
    <p:extLst>
      <p:ext uri="{BB962C8B-B14F-4D97-AF65-F5344CB8AC3E}">
        <p14:creationId xmlns:p14="http://schemas.microsoft.com/office/powerpoint/2010/main" val="96866342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Cont.... Lei 14.133/21</a:t>
            </a:r>
            <a:endParaRPr lang="pt-BR" dirty="0"/>
          </a:p>
        </p:txBody>
      </p:sp>
      <p:sp>
        <p:nvSpPr>
          <p:cNvPr id="3" name="Espaço Reservado para Conteúdo 2"/>
          <p:cNvSpPr>
            <a:spLocks noGrp="1"/>
          </p:cNvSpPr>
          <p:nvPr>
            <p:ph sz="quarter" idx="1"/>
          </p:nvPr>
        </p:nvSpPr>
        <p:spPr/>
        <p:txBody>
          <a:bodyPr/>
          <a:lstStyle/>
          <a:p>
            <a:r>
              <a:rPr lang="pt-BR" dirty="0">
                <a:latin typeface="Bookman Old Style" pitchFamily="18" charset="0"/>
              </a:rPr>
              <a:t>Art. 109. A Administração poderá estabelecer a vigência por prazo indeterminado nos contratos em que seja usuária de serviço público oferecido em regime de monopólio, desde que comprovada, a cada exercício financeiro, a existência de créditos orçamentários vinculados à contratação.</a:t>
            </a:r>
          </a:p>
          <a:p>
            <a:endParaRPr lang="pt-BR" dirty="0"/>
          </a:p>
        </p:txBody>
      </p:sp>
    </p:spTree>
    <p:extLst>
      <p:ext uri="{BB962C8B-B14F-4D97-AF65-F5344CB8AC3E}">
        <p14:creationId xmlns:p14="http://schemas.microsoft.com/office/powerpoint/2010/main" val="2149488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Art. 18 – Fase Preparatória</a:t>
            </a:r>
            <a:endParaRPr lang="pt-BR" dirty="0"/>
          </a:p>
        </p:txBody>
      </p:sp>
      <p:sp>
        <p:nvSpPr>
          <p:cNvPr id="3" name="Espaço Reservado para Conteúdo 2"/>
          <p:cNvSpPr>
            <a:spLocks noGrp="1"/>
          </p:cNvSpPr>
          <p:nvPr>
            <p:ph sz="quarter" idx="1"/>
          </p:nvPr>
        </p:nvSpPr>
        <p:spPr/>
        <p:txBody>
          <a:bodyPr>
            <a:normAutofit/>
          </a:bodyPr>
          <a:lstStyle/>
          <a:p>
            <a:r>
              <a:rPr lang="pt-BR" dirty="0"/>
              <a:t>§ 1º O estudo técnico preliminar a que se refere o inciso I do </a:t>
            </a:r>
            <a:r>
              <a:rPr lang="pt-BR" b="1" dirty="0"/>
              <a:t>caput</a:t>
            </a:r>
            <a:r>
              <a:rPr lang="pt-BR" dirty="0"/>
              <a:t> deste artigo deverá evidenciar o problema a ser resolvido e a sua melhor solução, de modo a permitir a avaliação da viabilidade técnica e econômica da contratação, e conterá os seguintes elementos:</a:t>
            </a:r>
            <a:endParaRPr lang="pt-BR" dirty="0" smtClean="0"/>
          </a:p>
          <a:p>
            <a:endParaRPr lang="pt-BR" dirty="0"/>
          </a:p>
          <a:p>
            <a:r>
              <a:rPr lang="pt-BR" dirty="0" smtClean="0"/>
              <a:t>X </a:t>
            </a:r>
            <a:r>
              <a:rPr lang="pt-BR" dirty="0"/>
              <a:t>- providências a serem adotadas pela Administração previamente à celebração do contrato, </a:t>
            </a:r>
            <a:r>
              <a:rPr lang="pt-BR" b="1" u="sng" dirty="0">
                <a:effectLst>
                  <a:outerShdw blurRad="38100" dist="38100" dir="2700000" algn="tl">
                    <a:srgbClr val="000000">
                      <a:alpha val="43137"/>
                    </a:srgbClr>
                  </a:outerShdw>
                </a:effectLst>
              </a:rPr>
              <a:t>inclusive quanto à capacitação de servidores ou de empregados para fiscalização e gestão contratual</a:t>
            </a:r>
            <a:r>
              <a:rPr lang="pt-BR" dirty="0"/>
              <a:t>;</a:t>
            </a:r>
          </a:p>
        </p:txBody>
      </p:sp>
    </p:spTree>
    <p:extLst>
      <p:ext uri="{BB962C8B-B14F-4D97-AF65-F5344CB8AC3E}">
        <p14:creationId xmlns:p14="http://schemas.microsoft.com/office/powerpoint/2010/main" val="2036311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Art. 110. Na contratação que gere receita e no contrato de eficiência que gere economia para a Administração, os prazos serão de</a:t>
            </a:r>
            <a:r>
              <a:rPr lang="pt-BR" dirty="0" smtClean="0"/>
              <a:t>:</a:t>
            </a:r>
          </a:p>
          <a:p>
            <a:endParaRPr lang="pt-BR" dirty="0"/>
          </a:p>
          <a:p>
            <a:r>
              <a:rPr lang="pt-BR" dirty="0"/>
              <a:t>I - até 10 (dez) anos, </a:t>
            </a:r>
            <a:r>
              <a:rPr lang="pt-BR" b="1" dirty="0"/>
              <a:t>nos contratos sem investimento;</a:t>
            </a:r>
          </a:p>
          <a:p>
            <a:endParaRPr lang="pt-BR" dirty="0"/>
          </a:p>
        </p:txBody>
      </p:sp>
    </p:spTree>
    <p:extLst>
      <p:ext uri="{BB962C8B-B14F-4D97-AF65-F5344CB8AC3E}">
        <p14:creationId xmlns:p14="http://schemas.microsoft.com/office/powerpoint/2010/main" val="390534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 - até 35 (trinta e cinco) anos, </a:t>
            </a:r>
            <a:r>
              <a:rPr lang="pt-BR" b="1" dirty="0"/>
              <a:t>nos contratos com investimento</a:t>
            </a:r>
            <a:r>
              <a:rPr lang="pt-BR" dirty="0"/>
              <a:t>, assim considerados aqueles que impliquem a elaboração de benfeitorias permanentes, realizadas exclusivamente a expensas do contratado, que serão revertidas ao patrimônio da Administração Pública ao término do contrato.</a:t>
            </a:r>
          </a:p>
          <a:p>
            <a:endParaRPr lang="pt-BR" dirty="0"/>
          </a:p>
        </p:txBody>
      </p:sp>
    </p:spTree>
    <p:extLst>
      <p:ext uri="{BB962C8B-B14F-4D97-AF65-F5344CB8AC3E}">
        <p14:creationId xmlns:p14="http://schemas.microsoft.com/office/powerpoint/2010/main" val="401216297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111. Na contratação que previr a conclusão de escopo predefinido, o prazo de vigência será automaticamente prorrogado quando seu objeto não for concluído no período firmado no contrato.</a:t>
            </a:r>
          </a:p>
        </p:txBody>
      </p:sp>
    </p:spTree>
    <p:extLst>
      <p:ext uri="{BB962C8B-B14F-4D97-AF65-F5344CB8AC3E}">
        <p14:creationId xmlns:p14="http://schemas.microsoft.com/office/powerpoint/2010/main" val="355997267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Parágrafo único. Quando a não conclusão decorrer de culpa do contratado:</a:t>
            </a:r>
          </a:p>
          <a:p>
            <a:r>
              <a:rPr lang="pt-BR" dirty="0"/>
              <a:t>I - o contratado será constituído em mora, aplicáveis a ele as respectivas sanções administrativas;</a:t>
            </a:r>
          </a:p>
          <a:p>
            <a:r>
              <a:rPr lang="pt-BR" dirty="0"/>
              <a:t>II - a Administração poderá optar pela extinção do contrato e, nesse caso, adotará as medidas admitidas em lei para a continuidade da execução contratual.</a:t>
            </a:r>
          </a:p>
          <a:p>
            <a:endParaRPr lang="pt-BR" dirty="0"/>
          </a:p>
        </p:txBody>
      </p:sp>
    </p:spTree>
    <p:extLst>
      <p:ext uri="{BB962C8B-B14F-4D97-AF65-F5344CB8AC3E}">
        <p14:creationId xmlns:p14="http://schemas.microsoft.com/office/powerpoint/2010/main" val="603018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Art. 112. Os prazos contratuais previstos nesta Lei não excluem nem revogam os prazos contratuais previstos em lei especial.</a:t>
            </a:r>
          </a:p>
          <a:p>
            <a:r>
              <a:rPr lang="pt-BR" dirty="0"/>
              <a:t>Art. 113. O contrato firmado sob o regime de fornecimento e prestação de serviço associado terá sua vigência máxima definida pela soma do prazo relativo ao fornecimento inicial ou à entrega da obra com o prazo relativo ao serviço de operação e manutenção, este limitado a 5 (cinco) anos contados da data de recebimento do objeto inicial, autorizada a prorrogação na forma do </a:t>
            </a:r>
            <a:r>
              <a:rPr lang="pt-BR" dirty="0">
                <a:hlinkClick r:id="rId2"/>
              </a:rPr>
              <a:t>art. 107 desta Lei</a:t>
            </a:r>
            <a:r>
              <a:rPr lang="pt-BR" dirty="0" smtClean="0"/>
              <a:t>. (prorrogação contratos serv</a:t>
            </a:r>
            <a:r>
              <a:rPr lang="pt-BR" dirty="0"/>
              <a:t>.</a:t>
            </a:r>
            <a:r>
              <a:rPr lang="pt-BR" dirty="0" smtClean="0"/>
              <a:t> cont.)</a:t>
            </a:r>
            <a:endParaRPr lang="pt-BR" dirty="0"/>
          </a:p>
          <a:p>
            <a:endParaRPr lang="pt-BR" dirty="0"/>
          </a:p>
        </p:txBody>
      </p:sp>
    </p:spTree>
    <p:extLst>
      <p:ext uri="{BB962C8B-B14F-4D97-AF65-F5344CB8AC3E}">
        <p14:creationId xmlns:p14="http://schemas.microsoft.com/office/powerpoint/2010/main" val="42678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Art. 114. O contrato que previr a operação continuada de sistemas estruturantes de tecnologia da informação poderá ter vigência máxima de 15 (quinze) anos.</a:t>
            </a:r>
          </a:p>
          <a:p>
            <a:endParaRPr lang="pt-BR" dirty="0"/>
          </a:p>
        </p:txBody>
      </p:sp>
    </p:spTree>
    <p:extLst>
      <p:ext uri="{BB962C8B-B14F-4D97-AF65-F5344CB8AC3E}">
        <p14:creationId xmlns:p14="http://schemas.microsoft.com/office/powerpoint/2010/main" val="262505518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Da Execução dos Contratos</a:t>
            </a:r>
            <a:endParaRPr lang="pt-BR" dirty="0"/>
          </a:p>
        </p:txBody>
      </p:sp>
      <p:sp>
        <p:nvSpPr>
          <p:cNvPr id="3" name="Espaço Reservado para Conteúdo 2"/>
          <p:cNvSpPr>
            <a:spLocks noGrp="1"/>
          </p:cNvSpPr>
          <p:nvPr>
            <p:ph sz="quarter" idx="1"/>
          </p:nvPr>
        </p:nvSpPr>
        <p:spPr/>
        <p:txBody>
          <a:bodyPr/>
          <a:lstStyle/>
          <a:p>
            <a:r>
              <a:rPr lang="pt-BR" dirty="0"/>
              <a:t>Art. 115. O contrato deverá ser executado fielmente pelas partes, de acordo com as cláusulas avençadas e as normas desta Lei, e cada parte responderá pelas consequências de sua inexecução total ou parcial.</a:t>
            </a:r>
          </a:p>
          <a:p>
            <a:r>
              <a:rPr lang="pt-BR" dirty="0"/>
              <a:t>§ 1º É proibido à Administração </a:t>
            </a:r>
            <a:r>
              <a:rPr lang="pt-BR" b="1" dirty="0"/>
              <a:t>retardar imotivadamente</a:t>
            </a:r>
            <a:r>
              <a:rPr lang="pt-BR" dirty="0"/>
              <a:t> a execução de obra ou serviço, ou de suas parcelas, inclusive na hipótese de posse do respectivo chefe do Poder Executivo ou de novo titular no órgão ou entidade contratante.</a:t>
            </a:r>
          </a:p>
          <a:p>
            <a:endParaRPr lang="pt-BR" dirty="0"/>
          </a:p>
        </p:txBody>
      </p:sp>
    </p:spTree>
    <p:extLst>
      <p:ext uri="{BB962C8B-B14F-4D97-AF65-F5344CB8AC3E}">
        <p14:creationId xmlns:p14="http://schemas.microsoft.com/office/powerpoint/2010/main" val="1399774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5º Em caso de impedimento, ordem de paralisação ou suspensão do contrato</a:t>
            </a:r>
            <a:r>
              <a:rPr lang="pt-BR" b="1" dirty="0"/>
              <a:t>, o cronograma de execução será prorrogado automaticamente</a:t>
            </a:r>
            <a:r>
              <a:rPr lang="pt-BR" dirty="0"/>
              <a:t> pelo tempo correspondente, anotadas tais circunstâncias mediante simples apostila.</a:t>
            </a:r>
          </a:p>
        </p:txBody>
      </p:sp>
    </p:spTree>
    <p:extLst>
      <p:ext uri="{BB962C8B-B14F-4D97-AF65-F5344CB8AC3E}">
        <p14:creationId xmlns:p14="http://schemas.microsoft.com/office/powerpoint/2010/main" val="210881591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 6º </a:t>
            </a:r>
            <a:r>
              <a:rPr lang="pt-BR" b="1" dirty="0"/>
              <a:t>Nas contratações de obras</a:t>
            </a:r>
            <a:r>
              <a:rPr lang="pt-BR" dirty="0"/>
              <a:t>, verificada a ocorrência do disposto no § 5º deste </a:t>
            </a:r>
            <a:r>
              <a:rPr lang="pt-BR" dirty="0" smtClean="0"/>
              <a:t>artigo </a:t>
            </a:r>
            <a:r>
              <a:rPr lang="pt-BR" sz="2000" b="1" dirty="0" smtClean="0">
                <a:solidFill>
                  <a:srgbClr val="0070C0"/>
                </a:solidFill>
              </a:rPr>
              <a:t>(paralização ou suspensão do contrato) </a:t>
            </a:r>
            <a:r>
              <a:rPr lang="pt-BR" dirty="0"/>
              <a:t>por mais de 1 (um) mês, a Administração deverá divulgar, em sítio eletrônico oficial e em placa a ser afixada em local da obra de fácil visualização pelos cidadãos, </a:t>
            </a:r>
            <a:r>
              <a:rPr lang="pt-BR" b="1" dirty="0" smtClean="0"/>
              <a:t>AVISO PÚBLICO DE OBRA PARALISADA</a:t>
            </a:r>
            <a:r>
              <a:rPr lang="pt-BR" dirty="0" smtClean="0"/>
              <a:t>, </a:t>
            </a:r>
            <a:r>
              <a:rPr lang="pt-BR" dirty="0"/>
              <a:t>com o motivo e o responsável pela inexecução temporária do objeto do contrato e a data prevista para o reinício da sua execução.</a:t>
            </a:r>
          </a:p>
          <a:p>
            <a:endParaRPr lang="pt-BR" dirty="0"/>
          </a:p>
        </p:txBody>
      </p:sp>
    </p:spTree>
    <p:extLst>
      <p:ext uri="{BB962C8B-B14F-4D97-AF65-F5344CB8AC3E}">
        <p14:creationId xmlns:p14="http://schemas.microsoft.com/office/powerpoint/2010/main" val="105616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7º </a:t>
            </a:r>
            <a:r>
              <a:rPr lang="pt-BR" b="1" dirty="0"/>
              <a:t>Os textos com as informações </a:t>
            </a:r>
            <a:r>
              <a:rPr lang="pt-BR" dirty="0"/>
              <a:t>de que trata o § 6º deste artigo </a:t>
            </a:r>
            <a:r>
              <a:rPr lang="pt-BR" u="sng" dirty="0"/>
              <a:t>deverão ser elaborados pela Administração.</a:t>
            </a:r>
          </a:p>
          <a:p>
            <a:endParaRPr lang="pt-BR" dirty="0"/>
          </a:p>
        </p:txBody>
      </p:sp>
    </p:spTree>
    <p:extLst>
      <p:ext uri="{BB962C8B-B14F-4D97-AF65-F5344CB8AC3E}">
        <p14:creationId xmlns:p14="http://schemas.microsoft.com/office/powerpoint/2010/main" val="1535999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Art. 25</a:t>
            </a:r>
            <a:endParaRPr lang="pt-BR" dirty="0"/>
          </a:p>
        </p:txBody>
      </p:sp>
      <p:sp>
        <p:nvSpPr>
          <p:cNvPr id="3" name="Espaço Reservado para Conteúdo 2"/>
          <p:cNvSpPr>
            <a:spLocks noGrp="1"/>
          </p:cNvSpPr>
          <p:nvPr>
            <p:ph sz="quarter" idx="1"/>
          </p:nvPr>
        </p:nvSpPr>
        <p:spPr/>
        <p:txBody>
          <a:bodyPr/>
          <a:lstStyle/>
          <a:p>
            <a:r>
              <a:rPr lang="pt-BR" dirty="0"/>
              <a:t>Art. 25.</a:t>
            </a:r>
            <a:r>
              <a:rPr lang="pt-BR" b="1" dirty="0"/>
              <a:t> </a:t>
            </a:r>
            <a:r>
              <a:rPr lang="pt-BR" dirty="0"/>
              <a:t>O edital deverá conter o objeto da licitação e as regras relativas à convocação, ao julgamento, à habilitação, aos recursos e às penalidades da licitação, </a:t>
            </a:r>
            <a:r>
              <a:rPr lang="pt-BR" b="1" u="sng" dirty="0">
                <a:effectLst>
                  <a:outerShdw blurRad="38100" dist="38100" dir="2700000" algn="tl">
                    <a:srgbClr val="000000">
                      <a:alpha val="43137"/>
                    </a:srgbClr>
                  </a:outerShdw>
                </a:effectLst>
              </a:rPr>
              <a:t>à fiscalização e à gestão do contrato,</a:t>
            </a:r>
            <a:r>
              <a:rPr lang="pt-BR" dirty="0"/>
              <a:t> à entrega do objeto e às condições de pagamento.</a:t>
            </a:r>
          </a:p>
        </p:txBody>
      </p:sp>
    </p:spTree>
    <p:extLst>
      <p:ext uri="{BB962C8B-B14F-4D97-AF65-F5344CB8AC3E}">
        <p14:creationId xmlns:p14="http://schemas.microsoft.com/office/powerpoint/2010/main" val="399000189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Art. 116. Ao longo de toda a execução do contrato, o contratado deverá cumprir a </a:t>
            </a:r>
            <a:r>
              <a:rPr lang="pt-BR" b="1" dirty="0"/>
              <a:t>reserva de cargos prevista em lei para pessoa com deficiência, para reabilitado da Previdência Social ou para aprendiz</a:t>
            </a:r>
            <a:r>
              <a:rPr lang="pt-BR" dirty="0"/>
              <a:t>, bem como as reservas de cargos previstas em outras normas específicas.</a:t>
            </a:r>
          </a:p>
          <a:p>
            <a:endParaRPr lang="pt-BR" dirty="0"/>
          </a:p>
        </p:txBody>
      </p:sp>
    </p:spTree>
    <p:extLst>
      <p:ext uri="{BB962C8B-B14F-4D97-AF65-F5344CB8AC3E}">
        <p14:creationId xmlns:p14="http://schemas.microsoft.com/office/powerpoint/2010/main" val="191408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Parágrafo único. Sempre que solicitado pela Administração, o contratado deverá comprovar o cumprimento da reserva de cargos a que se refere o </a:t>
            </a:r>
            <a:r>
              <a:rPr lang="pt-BR" b="1" dirty="0"/>
              <a:t>caput</a:t>
            </a:r>
            <a:r>
              <a:rPr lang="pt-BR" dirty="0"/>
              <a:t> deste artigo, com a indicação dos empregados que preencherem as referidas vagas.</a:t>
            </a:r>
          </a:p>
          <a:p>
            <a:endParaRPr lang="pt-BR" dirty="0"/>
          </a:p>
        </p:txBody>
      </p:sp>
    </p:spTree>
    <p:extLst>
      <p:ext uri="{BB962C8B-B14F-4D97-AF65-F5344CB8AC3E}">
        <p14:creationId xmlns:p14="http://schemas.microsoft.com/office/powerpoint/2010/main" val="201392821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Fiscalização</a:t>
            </a:r>
            <a:endParaRPr lang="pt-BR" dirty="0"/>
          </a:p>
        </p:txBody>
      </p:sp>
      <p:sp>
        <p:nvSpPr>
          <p:cNvPr id="3" name="Espaço Reservado para Conteúdo 2"/>
          <p:cNvSpPr>
            <a:spLocks noGrp="1"/>
          </p:cNvSpPr>
          <p:nvPr>
            <p:ph sz="quarter" idx="1"/>
          </p:nvPr>
        </p:nvSpPr>
        <p:spPr/>
        <p:txBody>
          <a:bodyPr/>
          <a:lstStyle/>
          <a:p>
            <a:r>
              <a:rPr lang="pt-BR" dirty="0"/>
              <a:t>Art. 117. A execução do contrato deverá ser acompanhada e fiscalizada por         1 (um) ou mais fiscais do contrato, representantes da Administração especialmente designados conforme requisitos estabelecidos no </a:t>
            </a:r>
            <a:r>
              <a:rPr lang="pt-BR" dirty="0">
                <a:hlinkClick r:id="rId2"/>
              </a:rPr>
              <a:t>art. 7º desta Lei</a:t>
            </a:r>
            <a:r>
              <a:rPr lang="pt-BR" dirty="0"/>
              <a:t>, ou pelos respectivos substitutos, permitida a contratação de terceiros para assisti-los e subsidiá-los com informações pertinentes a essa atribuição.</a:t>
            </a:r>
          </a:p>
        </p:txBody>
      </p:sp>
    </p:spTree>
    <p:extLst>
      <p:ext uri="{BB962C8B-B14F-4D97-AF65-F5344CB8AC3E}">
        <p14:creationId xmlns:p14="http://schemas.microsoft.com/office/powerpoint/2010/main" val="310359650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99116-6287 </a:t>
            </a:r>
            <a:r>
              <a:rPr lang="pt-BR" dirty="0" err="1" smtClean="0"/>
              <a:t>waths</a:t>
            </a:r>
            <a:r>
              <a:rPr lang="pt-BR" dirty="0" smtClean="0"/>
              <a:t> </a:t>
            </a:r>
            <a:r>
              <a:rPr lang="pt-BR" dirty="0" err="1" smtClean="0"/>
              <a:t>prof</a:t>
            </a:r>
            <a:r>
              <a:rPr lang="pt-BR" dirty="0" smtClean="0"/>
              <a:t> Noronha</a:t>
            </a:r>
            <a:endParaRPr lang="pt-BR" dirty="0"/>
          </a:p>
        </p:txBody>
      </p:sp>
      <p:sp>
        <p:nvSpPr>
          <p:cNvPr id="3" name="Espaço Reservado para Conteúdo 2"/>
          <p:cNvSpPr>
            <a:spLocks noGrp="1"/>
          </p:cNvSpPr>
          <p:nvPr>
            <p:ph sz="quarter" idx="1"/>
          </p:nvPr>
        </p:nvSpPr>
        <p:spPr/>
        <p:txBody>
          <a:bodyPr>
            <a:normAutofit/>
          </a:bodyPr>
          <a:lstStyle/>
          <a:p>
            <a:r>
              <a:rPr lang="pt-BR" dirty="0"/>
              <a:t>§ 1º O fiscal do contrato anotará em registro próprio todas as ocorrências relacionadas à execução do contrato, determinando o que for necessário para a regularização das faltas ou dos defeitos observados.</a:t>
            </a:r>
          </a:p>
          <a:p>
            <a:endParaRPr lang="pt-BR" dirty="0"/>
          </a:p>
        </p:txBody>
      </p:sp>
    </p:spTree>
    <p:extLst>
      <p:ext uri="{BB962C8B-B14F-4D97-AF65-F5344CB8AC3E}">
        <p14:creationId xmlns:p14="http://schemas.microsoft.com/office/powerpoint/2010/main" val="124953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2º O fiscal do contrato informará a seus superiores, em tempo hábil para a adoção das medidas convenientes, a situação que demandar decisão ou providência que ultrapasse sua competência.</a:t>
            </a:r>
          </a:p>
          <a:p>
            <a:endParaRPr lang="pt-BR" dirty="0"/>
          </a:p>
        </p:txBody>
      </p:sp>
    </p:spTree>
    <p:extLst>
      <p:ext uri="{BB962C8B-B14F-4D97-AF65-F5344CB8AC3E}">
        <p14:creationId xmlns:p14="http://schemas.microsoft.com/office/powerpoint/2010/main" val="15724054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3º O fiscal do contrato será auxiliado pelos órgãos de assessoramento jurídico e de controle interno da Administração, que deverão dirimir dúvidas e subsidiá-lo com informações relevantes para prevenir riscos na execução contratual.</a:t>
            </a:r>
          </a:p>
          <a:p>
            <a:endParaRPr lang="pt-BR" dirty="0"/>
          </a:p>
        </p:txBody>
      </p:sp>
    </p:spTree>
    <p:extLst>
      <p:ext uri="{BB962C8B-B14F-4D97-AF65-F5344CB8AC3E}">
        <p14:creationId xmlns:p14="http://schemas.microsoft.com/office/powerpoint/2010/main" val="152430398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 4º Na hipótese da contratação de terceiros prevista no </a:t>
            </a:r>
            <a:r>
              <a:rPr lang="pt-BR" b="1" dirty="0"/>
              <a:t>caput</a:t>
            </a:r>
            <a:r>
              <a:rPr lang="pt-BR" dirty="0"/>
              <a:t> deste artigo, deverão ser observadas as seguintes regras:</a:t>
            </a:r>
          </a:p>
          <a:p>
            <a:r>
              <a:rPr lang="pt-BR" dirty="0"/>
              <a:t>I - a empresa ou o profissional contratado assumirá responsabilidade civil objetiva pela veracidade e pela precisão das informações prestadas, firmará termo de compromisso de confidencialidade e não poderá exercer atribuição própria e exclusiva de fiscal de contrato;</a:t>
            </a:r>
          </a:p>
          <a:p>
            <a:endParaRPr lang="pt-BR" dirty="0"/>
          </a:p>
        </p:txBody>
      </p:sp>
    </p:spTree>
    <p:extLst>
      <p:ext uri="{BB962C8B-B14F-4D97-AF65-F5344CB8AC3E}">
        <p14:creationId xmlns:p14="http://schemas.microsoft.com/office/powerpoint/2010/main" val="143390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II - a contratação de terceiros não eximirá de responsabilidade o fiscal do contrato, nos limites das informações recebidas do terceiro contratado.</a:t>
            </a:r>
          </a:p>
          <a:p>
            <a:r>
              <a:rPr lang="pt-BR" dirty="0"/>
              <a:t>Art. 118. O contratado deverá manter preposto aceito pela Administração no local da obra ou do serviço para representá-lo na execução do contrato.</a:t>
            </a:r>
          </a:p>
          <a:p>
            <a:endParaRPr lang="pt-BR" dirty="0"/>
          </a:p>
        </p:txBody>
      </p:sp>
    </p:spTree>
    <p:extLst>
      <p:ext uri="{BB962C8B-B14F-4D97-AF65-F5344CB8AC3E}">
        <p14:creationId xmlns:p14="http://schemas.microsoft.com/office/powerpoint/2010/main" val="359574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Gestão e Fiscalização de Contratos, IN 05/2017</a:t>
            </a:r>
            <a:endParaRPr lang="pt-BR" dirty="0"/>
          </a:p>
        </p:txBody>
      </p:sp>
      <p:sp>
        <p:nvSpPr>
          <p:cNvPr id="3" name="Espaço Reservado para Conteúdo 2"/>
          <p:cNvSpPr>
            <a:spLocks noGrp="1"/>
          </p:cNvSpPr>
          <p:nvPr>
            <p:ph sz="quarter" idx="1"/>
          </p:nvPr>
        </p:nvSpPr>
        <p:spPr/>
        <p:txBody>
          <a:bodyPr>
            <a:normAutofit fontScale="85000" lnSpcReduction="20000"/>
          </a:bodyPr>
          <a:lstStyle/>
          <a:p>
            <a:r>
              <a:rPr lang="pt-BR" b="1" dirty="0">
                <a:solidFill>
                  <a:srgbClr val="0070C0"/>
                </a:solidFill>
                <a:latin typeface="Bookman Old Style" pitchFamily="18" charset="0"/>
              </a:rPr>
              <a:t>Art. 39. As atividades de gestão e fiscalização da execução contratual </a:t>
            </a:r>
            <a:r>
              <a:rPr lang="pt-BR" b="1" dirty="0">
                <a:latin typeface="Bookman Old Style" pitchFamily="18" charset="0"/>
              </a:rPr>
              <a:t>são o conjunto de ações que tem por objetivo aferir o cumprimento dos resultados previstos pela Administração para os serviços contratados</a:t>
            </a:r>
            <a:r>
              <a:rPr lang="pt-BR" b="1" dirty="0">
                <a:solidFill>
                  <a:srgbClr val="0070C0"/>
                </a:solidFill>
                <a:latin typeface="Bookman Old Style" pitchFamily="18" charset="0"/>
              </a:rPr>
              <a:t>, verificar a regularidade das obrigações previdenciárias, fiscais e trabalhistas, bem como prestar apoio à instrução processual e o encaminhamento da documentação pertinente ao setor de contratos para a formalização dos procedimentos relativos a repactuação, alteração, reequilíbrio, prorrogação, pagamento, eventual aplicação de sanções, extinção dos contratos, dentre outras, com vista a assegurar o cumprimento das cláusulas avençadas e a solução de problemas relativos ao objeto.</a:t>
            </a:r>
          </a:p>
          <a:p>
            <a:endParaRPr lang="pt-BR" dirty="0"/>
          </a:p>
        </p:txBody>
      </p:sp>
    </p:spTree>
    <p:extLst>
      <p:ext uri="{BB962C8B-B14F-4D97-AF65-F5344CB8AC3E}">
        <p14:creationId xmlns:p14="http://schemas.microsoft.com/office/powerpoint/2010/main" val="98287913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 05/2017</a:t>
            </a:r>
            <a:endParaRPr lang="pt-BR" dirty="0"/>
          </a:p>
        </p:txBody>
      </p:sp>
      <p:sp>
        <p:nvSpPr>
          <p:cNvPr id="3" name="Espaço Reservado para Conteúdo 2"/>
          <p:cNvSpPr>
            <a:spLocks noGrp="1"/>
          </p:cNvSpPr>
          <p:nvPr>
            <p:ph sz="quarter" idx="1"/>
          </p:nvPr>
        </p:nvSpPr>
        <p:spPr/>
        <p:txBody>
          <a:bodyPr/>
          <a:lstStyle/>
          <a:p>
            <a:r>
              <a:rPr lang="pt-BR" b="1" dirty="0">
                <a:solidFill>
                  <a:srgbClr val="0070C0"/>
                </a:solidFill>
                <a:latin typeface="Bookman Old Style" pitchFamily="18" charset="0"/>
              </a:rPr>
              <a:t>Art. 40. O conjunto de atividades de que trata o artigo anterior compete ao gestor da execução dos contratos, auxiliado pela fiscalização técnica, administrativa, setorial e pelo público usuário, conforme o caso, de acordo com as seguintes disposições:</a:t>
            </a:r>
          </a:p>
          <a:p>
            <a:endParaRPr lang="pt-BR" dirty="0"/>
          </a:p>
        </p:txBody>
      </p:sp>
    </p:spTree>
    <p:extLst>
      <p:ext uri="{BB962C8B-B14F-4D97-AF65-F5344CB8AC3E}">
        <p14:creationId xmlns:p14="http://schemas.microsoft.com/office/powerpoint/2010/main" val="36708540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l Próprio">
  <a:themeElements>
    <a:clrScheme name="Capital Própri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l Própri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l Própri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36144</TotalTime>
  <Words>12818</Words>
  <Application>Microsoft Office PowerPoint</Application>
  <PresentationFormat>Apresentação na tela (4:3)</PresentationFormat>
  <Paragraphs>566</Paragraphs>
  <Slides>242</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242</vt:i4>
      </vt:variant>
    </vt:vector>
  </HeadingPairs>
  <TitlesOfParts>
    <vt:vector size="248" baseType="lpstr">
      <vt:lpstr>Baskerville Old Face</vt:lpstr>
      <vt:lpstr>Bookman Old Style</vt:lpstr>
      <vt:lpstr>Franklin Gothic Book</vt:lpstr>
      <vt:lpstr>Perpetua</vt:lpstr>
      <vt:lpstr>Wingdings 2</vt:lpstr>
      <vt:lpstr>Capital Próprio</vt:lpstr>
      <vt:lpstr> Gestão e Fiscalização de Contratos Administrativos- Lei nº 14.133/21 </vt:lpstr>
      <vt:lpstr>GESTOR DE CONTRATOS</vt:lpstr>
      <vt:lpstr>REQUISITOS</vt:lpstr>
      <vt:lpstr>Apresentação do PowerPoint</vt:lpstr>
      <vt:lpstr>Apresentação do PowerPoint</vt:lpstr>
      <vt:lpstr>Apresentação do PowerPoint</vt:lpstr>
      <vt:lpstr>Art. 8º </vt:lpstr>
      <vt:lpstr>Art. 18 – Fase Preparatória</vt:lpstr>
      <vt:lpstr>Art. 25</vt:lpstr>
      <vt:lpstr>Apresentação do PowerPoint</vt:lpstr>
      <vt:lpstr>Art. 92. São necessárias em todo contrato cláusulas que estabeleçam:</vt:lpstr>
      <vt:lpstr>Apresentação do PowerPoint</vt:lpstr>
      <vt:lpstr>Cont. art. 122</vt:lpstr>
      <vt:lpstr>Apresentação do PowerPoint</vt:lpstr>
      <vt:lpstr>DA FORMALIZAÇÃO DOS CONTRATOS </vt:lpstr>
      <vt:lpstr>Apresentação do PowerPoint</vt:lpstr>
      <vt:lpstr>Apresentação do PowerPoint</vt:lpstr>
      <vt:lpstr>Apresentação do PowerPoint</vt:lpstr>
      <vt:lpstr>Prazo assinatura contrato</vt:lpstr>
      <vt:lpstr>NOVIDADE</vt:lpstr>
      <vt:lpstr>Negociar com remanescentes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Tecnologia da Informação</vt:lpstr>
      <vt:lpstr>Apresentação do PowerPoint</vt:lpstr>
      <vt:lpstr>Apresentação do PowerPoint</vt:lpstr>
      <vt:lpstr>Apresentação do PowerPoint</vt:lpstr>
      <vt:lpstr>Eficácia do Contrato - publicidade</vt:lpstr>
      <vt:lpstr>Apresentação do PowerPoint</vt:lpstr>
      <vt:lpstr>Apresentação do PowerPoint</vt:lpstr>
      <vt:lpstr>Apresentação do PowerPoint</vt:lpstr>
      <vt:lpstr>Apresentação do PowerPoint</vt:lpstr>
      <vt:lpstr>Garantias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DAS PRERROGATIVAS DA ADMINISTRAÇÃO </vt:lpstr>
      <vt:lpstr>Apresentação do PowerPoint</vt:lpstr>
      <vt:lpstr>Apresentação do PowerPoint</vt:lpstr>
      <vt:lpstr>Duração dos Contratos</vt:lpstr>
      <vt:lpstr>Apresentação do PowerPoint</vt:lpstr>
      <vt:lpstr>Apresentação do PowerPoint</vt:lpstr>
      <vt:lpstr>Apresentação do PowerPoint</vt:lpstr>
      <vt:lpstr>Apresentação do PowerPoint</vt:lpstr>
      <vt:lpstr>Apresentação do PowerPoint</vt:lpstr>
      <vt:lpstr>Alíneas “f” e “g” inc. IV art. 75</vt:lpstr>
      <vt:lpstr>Incisos V e VI do art. 75</vt:lpstr>
      <vt:lpstr>Inciso XII do art. 75</vt:lpstr>
      <vt:lpstr>Inciso XVI do art. 75</vt:lpstr>
      <vt:lpstr>Cont.... Lei 14.133/21</vt:lpstr>
      <vt:lpstr>Apresentação do PowerPoint</vt:lpstr>
      <vt:lpstr>Apresentação do PowerPoint</vt:lpstr>
      <vt:lpstr>Apresentação do PowerPoint</vt:lpstr>
      <vt:lpstr>Apresentação do PowerPoint</vt:lpstr>
      <vt:lpstr>Apresentação do PowerPoint</vt:lpstr>
      <vt:lpstr>Apresentação do PowerPoint</vt:lpstr>
      <vt:lpstr>Da Execução dos Contratos</vt:lpstr>
      <vt:lpstr>Apresentação do PowerPoint</vt:lpstr>
      <vt:lpstr>Apresentação do PowerPoint</vt:lpstr>
      <vt:lpstr>Apresentação do PowerPoint</vt:lpstr>
      <vt:lpstr>Apresentação do PowerPoint</vt:lpstr>
      <vt:lpstr>Apresentação do PowerPoint</vt:lpstr>
      <vt:lpstr>Fiscalização</vt:lpstr>
      <vt:lpstr>99116-6287 waths prof Noronha</vt:lpstr>
      <vt:lpstr>Apresentação do PowerPoint</vt:lpstr>
      <vt:lpstr>Apresentação do PowerPoint</vt:lpstr>
      <vt:lpstr>Apresentação do PowerPoint</vt:lpstr>
      <vt:lpstr>Apresentação do PowerPoint</vt:lpstr>
      <vt:lpstr>Gestão e Fiscalização de Contratos, IN 05/2017</vt:lpstr>
      <vt:lpstr>IN 05/2017</vt:lpstr>
      <vt:lpstr>IN 05/2017</vt:lpstr>
      <vt:lpstr>IN 05/2017</vt:lpstr>
      <vt:lpstr>IN 05/2017</vt:lpstr>
      <vt:lpstr>IN 05/2017</vt:lpstr>
      <vt:lpstr>IN 05/2017</vt:lpstr>
      <vt:lpstr>IN 05/2017</vt:lpstr>
      <vt:lpstr>IN 05/2017</vt:lpstr>
      <vt:lpstr>Da Indicação e Designação do Gestor e Fiscais do Contrato IN 05/2017</vt:lpstr>
      <vt:lpstr>IN 05/2017</vt:lpstr>
      <vt:lpstr>IN 05/2017</vt:lpstr>
      <vt:lpstr>IN 05/2017</vt:lpstr>
      <vt:lpstr>IN 05/2017</vt:lpstr>
      <vt:lpstr>IN 05/2017</vt:lpstr>
      <vt:lpstr>IN 05/2017</vt:lpstr>
      <vt:lpstr>IN 05/2017</vt:lpstr>
      <vt:lpstr>IN 05/2017</vt:lpstr>
      <vt:lpstr>Fiscalização mensal IN 05/2017</vt:lpstr>
      <vt:lpstr>IN 05/2017</vt:lpstr>
      <vt:lpstr>Fiscalização diária - IN 05/2017</vt:lpstr>
      <vt:lpstr>IN 05/2017</vt:lpstr>
      <vt:lpstr>Fiscalização procedimental - IN 05/2017</vt:lpstr>
      <vt:lpstr>IN 05/2017</vt:lpstr>
      <vt:lpstr>Por último, Fiscalização por amostragem - IN 05/2017</vt:lpstr>
      <vt:lpstr>IN 05/2017</vt:lpstr>
      <vt:lpstr>IN 05/2017</vt:lpstr>
      <vt:lpstr>IN 05/2017</vt:lpstr>
      <vt:lpstr>IN 05/2017</vt:lpstr>
      <vt:lpstr>Cont..... Lei 14.133/21</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DA ALTERAÇÃO DOS CONTRATOS E DOS PREÇOS</vt:lpstr>
      <vt:lpstr>Apresentação do PowerPoint</vt:lpstr>
      <vt:lpstr>Apresentação do PowerPoint</vt:lpstr>
      <vt:lpstr>Apresentação do PowerPoint</vt:lpstr>
      <vt:lpstr>Apresentação do PowerPoint</vt:lpstr>
      <vt:lpstr>Apresentação do PowerPoint</vt:lpstr>
      <vt:lpstr>Acréscimos e supressões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Criação ou extinção de tributos</vt:lpstr>
      <vt:lpstr>Apresentação do PowerPoint</vt:lpstr>
      <vt:lpstr>ART. 6º</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DAS HIPÓTESES DE EXTINÇÃO DOS CONTRATOS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DO RECEBIMENTO DO OBJETO DO CONTRATO</vt:lpstr>
      <vt:lpstr>Apresentação do PowerPoint</vt:lpstr>
      <vt:lpstr>Apresentação do PowerPoint</vt:lpstr>
      <vt:lpstr>Apresentação do PowerPoint</vt:lpstr>
      <vt:lpstr>Apresentação do PowerPoint</vt:lpstr>
      <vt:lpstr>DOS PAGAMENTOS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DA NULIDADE DOS CONTRATOS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DOS MEIOS ALTERNATIVOS DE RESOLUÇÃO DE CONTROVÉRSIAS</vt:lpstr>
      <vt:lpstr>Apresentação do PowerPoint</vt:lpstr>
      <vt:lpstr>Apresentação do PowerPoint</vt:lpstr>
      <vt:lpstr>DAS INFRAÇÕES E SANÇÕES ADMINISTRATIVAS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DO CONTROLE DAS CONTRATAÇÕES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Gestão e Fiscalização de Contratos Administrativos</dc:title>
  <dc:creator>Antonio Noronha</dc:creator>
  <cp:lastModifiedBy>Antônio Noronha</cp:lastModifiedBy>
  <cp:revision>55</cp:revision>
  <dcterms:created xsi:type="dcterms:W3CDTF">2021-05-04T21:27:25Z</dcterms:created>
  <dcterms:modified xsi:type="dcterms:W3CDTF">2023-04-26T15:06:59Z</dcterms:modified>
</cp:coreProperties>
</file>